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1" r:id="rId4"/>
    <p:sldId id="264" r:id="rId5"/>
    <p:sldId id="263" r:id="rId6"/>
    <p:sldId id="259" r:id="rId7"/>
    <p:sldId id="265" r:id="rId8"/>
    <p:sldId id="267" r:id="rId9"/>
    <p:sldId id="268" r:id="rId10"/>
    <p:sldId id="260" r:id="rId11"/>
    <p:sldId id="262" r:id="rId12"/>
    <p:sldId id="269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7065A-15F6-4CB4-962A-AB32AC88A7DD}" type="datetimeFigureOut">
              <a:rPr lang="fi-FI" smtClean="0"/>
              <a:t>26.1.2018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B7B50-1798-41BD-B92B-8AAB9E64BE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996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7B50-1798-41BD-B92B-8AAB9E64BEEE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8636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7B50-1798-41BD-B92B-8AAB9E64BEEE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0971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7B50-1798-41BD-B92B-8AAB9E64BEEE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4586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7B50-1798-41BD-B92B-8AAB9E64BEEE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0981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7B50-1798-41BD-B92B-8AAB9E64BEEE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3129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7B50-1798-41BD-B92B-8AAB9E64BEEE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6305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7B50-1798-41BD-B92B-8AAB9E64BEEE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0356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7B50-1798-41BD-B92B-8AAB9E64BEEE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2812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7B50-1798-41BD-B92B-8AAB9E64BEEE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8364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0" y="6343650"/>
            <a:ext cx="4419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0" y="3264995"/>
            <a:ext cx="7772400" cy="359300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75600" y="2743200"/>
            <a:ext cx="10364400" cy="846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98000" y="3949200"/>
            <a:ext cx="8535600" cy="38880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89898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6259-D908-4F8C-A23D-ABDD804C677F}" type="datetime1">
              <a:rPr lang="fi-FI" smtClean="0"/>
              <a:t>26.1.2018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EA14-B5AF-4DD0-A232-43768E13A659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800" y="997200"/>
            <a:ext cx="4724400" cy="57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67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44363" y="368300"/>
            <a:ext cx="3932237" cy="134957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376600" y="368300"/>
            <a:ext cx="6172200" cy="580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444363" y="1717873"/>
            <a:ext cx="3932237" cy="44575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9EC5-A878-48C6-A1EB-5E2D1DF4A8D5}" type="datetime1">
              <a:rPr lang="fi-FI" smtClean="0"/>
              <a:t>26.1.2018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EA14-B5AF-4DD0-A232-43768E13A6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9521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0" y="3264995"/>
            <a:ext cx="7772400" cy="3593005"/>
          </a:xfrm>
          <a:prstGeom prst="rect">
            <a:avLst/>
          </a:prstGeom>
        </p:spPr>
      </p:pic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845000" y="3621600"/>
            <a:ext cx="8535600" cy="3888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00" y="4795200"/>
            <a:ext cx="4724400" cy="573024"/>
          </a:xfrm>
          <a:prstGeom prst="rect">
            <a:avLst/>
          </a:prstGeom>
        </p:spPr>
      </p:pic>
      <p:sp>
        <p:nvSpPr>
          <p:cNvPr id="4" name="Tekstiruutu 3"/>
          <p:cNvSpPr txBox="1"/>
          <p:nvPr userDrawn="1"/>
        </p:nvSpPr>
        <p:spPr>
          <a:xfrm>
            <a:off x="5191956" y="2358602"/>
            <a:ext cx="1805686" cy="83099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fi-FI" sz="4800" b="1" dirty="0" smtClean="0">
                <a:solidFill>
                  <a:schemeClr val="tx2"/>
                </a:solidFill>
                <a:latin typeface="+mj-lt"/>
              </a:rPr>
              <a:t>Kiitos!</a:t>
            </a:r>
            <a:endParaRPr lang="fi-FI" sz="48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7213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837C8-DEE6-412F-A307-8702C16CFB76}" type="datetime1">
              <a:rPr lang="fi-FI" smtClean="0"/>
              <a:t>26.1.2018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EA14-B5AF-4DD0-A232-43768E13A6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887049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87" userDrawn="1">
          <p15:clr>
            <a:srgbClr val="FBAE40"/>
          </p15:clr>
        </p15:guide>
        <p15:guide id="3" pos="34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648" y="0"/>
            <a:ext cx="12201099" cy="6892119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4A09-E28C-4CD9-A7C3-EFAFBF86F5A6}" type="datetime1">
              <a:rPr lang="fi-FI" smtClean="0"/>
              <a:t>26.1.2018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EA14-B5AF-4DD0-A232-43768E13A659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1699200" cy="169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365125"/>
            <a:ext cx="109728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122773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287">
          <p15:clr>
            <a:srgbClr val="FBAE40"/>
          </p15:clr>
        </p15:guide>
        <p15:guide id="3" pos="34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0" y="3264995"/>
            <a:ext cx="7772400" cy="359300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6400" y="2246400"/>
            <a:ext cx="10972800" cy="11448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845000" y="3621600"/>
            <a:ext cx="8535600" cy="3888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00" y="4795200"/>
            <a:ext cx="4724400" cy="57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25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825625"/>
            <a:ext cx="54438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76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AE355-3515-407D-A7FE-6822FC16546D}" type="datetime1">
              <a:rPr lang="fi-FI" smtClean="0"/>
              <a:t>26.1.2018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EA14-B5AF-4DD0-A232-43768E13A6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491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681163"/>
            <a:ext cx="54215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76000" y="2505075"/>
            <a:ext cx="5421575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76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76600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6FC-6221-4B0A-8DB7-27A9111FB2CC}" type="datetime1">
              <a:rPr lang="fi-FI" smtClean="0"/>
              <a:t>26.1.2018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EA14-B5AF-4DD0-A232-43768E13A659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937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87F5-9C9F-4C35-9B9A-3133FE0D3138}" type="datetime1">
              <a:rPr lang="fi-FI" smtClean="0"/>
              <a:t>26.1.2018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EA14-B5AF-4DD0-A232-43768E13A6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4247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9F9F-AB4B-46BC-8583-97A97EDF6D80}" type="datetime1">
              <a:rPr lang="fi-FI" smtClean="0"/>
              <a:t>26.1.2018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EA14-B5AF-4DD0-A232-43768E13A6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3296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68436"/>
            <a:ext cx="3932237" cy="8858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08237" y="368301"/>
            <a:ext cx="7059876" cy="5797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76000" y="23542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3BC1-3CF6-450B-901F-2942E5A68B17}" type="datetime1">
              <a:rPr lang="fi-FI" smtClean="0"/>
              <a:t>26.1.2018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EA14-B5AF-4DD0-A232-43768E13A6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5192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99200" cy="1652472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699200" y="365125"/>
            <a:ext cx="9849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987200" y="6426000"/>
            <a:ext cx="137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886E6-AEDB-4DBC-81FE-A9DC446FCDCC}" type="datetime1">
              <a:rPr lang="fi-FI" smtClean="0"/>
              <a:t>26.1.2018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689600" y="6426000"/>
            <a:ext cx="385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576000" y="6426000"/>
            <a:ext cx="114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1EA14-B5AF-4DD0-A232-43768E13A65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600" y="6476400"/>
            <a:ext cx="2599182" cy="315468"/>
          </a:xfrm>
          <a:prstGeom prst="rect">
            <a:avLst/>
          </a:prstGeom>
        </p:spPr>
      </p:pic>
      <p:cxnSp>
        <p:nvCxnSpPr>
          <p:cNvPr id="11" name="Suora yhdysviiva 10"/>
          <p:cNvCxnSpPr/>
          <p:nvPr userDrawn="1"/>
        </p:nvCxnSpPr>
        <p:spPr>
          <a:xfrm>
            <a:off x="0" y="63972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76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ts val="2300"/>
        </a:lnSpc>
        <a:spcBef>
          <a:spcPts val="1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4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orient="horz" pos="1139" userDrawn="1">
          <p15:clr>
            <a:srgbClr val="F26B43"/>
          </p15:clr>
        </p15:guide>
        <p15:guide id="5" orient="horz" pos="1071" userDrawn="1">
          <p15:clr>
            <a:srgbClr val="F26B43"/>
          </p15:clr>
        </p15:guide>
        <p15:guide id="6" orient="horz" pos="2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Lielahden päiväkodin asemakaavahanke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Liikenteellinen selvitys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24DD-BAC1-4865-984E-7DBB9C719B28}" type="datetime1">
              <a:rPr lang="fi-FI" smtClean="0"/>
              <a:t>26.1.2018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Pekka Stenman/KAPA/KAUPSU/LISU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EA14-B5AF-4DD0-A232-43768E13A65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717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Hankkeen liikenteelliset vaikutukset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3114" y="1608601"/>
            <a:ext cx="11546331" cy="246822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 smtClean="0"/>
              <a:t>Hankkeen synnyttämä liikenne kohdistuu Pohtolankadulle ja </a:t>
            </a:r>
            <a:r>
              <a:rPr lang="fi-FI" dirty="0" err="1" smtClean="0"/>
              <a:t>Ollinojankadulle</a:t>
            </a:r>
            <a:endParaRPr lang="fi-FI" dirty="0" smtClean="0"/>
          </a:p>
          <a:p>
            <a:pPr marL="1143000" lvl="1" indent="-457200"/>
            <a:r>
              <a:rPr lang="fi-FI" dirty="0" smtClean="0"/>
              <a:t>Pohtolankadulla </a:t>
            </a:r>
            <a:r>
              <a:rPr lang="fi-FI" dirty="0" err="1" smtClean="0"/>
              <a:t>Ollinojankadun</a:t>
            </a:r>
            <a:r>
              <a:rPr lang="fi-FI" dirty="0" smtClean="0"/>
              <a:t> liittymän kohdalla liikenteen lisäys nykytilanteeseen verrattuna on n. 10 %</a:t>
            </a:r>
          </a:p>
          <a:p>
            <a:pPr marL="1143000" lvl="1" indent="-457200"/>
            <a:r>
              <a:rPr lang="fi-FI" dirty="0" err="1" smtClean="0"/>
              <a:t>Ollinojankadulla</a:t>
            </a:r>
            <a:r>
              <a:rPr lang="fi-FI" dirty="0" smtClean="0"/>
              <a:t> hetkellinen lisäys voi olla moninkertainen nykytilanteeseen verrattuna, koska tämänhetkinen liikenne on erittäin vähäitä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 smtClean="0"/>
              <a:t>Hankkeella ei merkittäviä vaikutuksia katujen välityskyvylle</a:t>
            </a:r>
          </a:p>
          <a:p>
            <a:pPr marL="1143000" lvl="1" indent="-457200"/>
            <a:r>
              <a:rPr lang="fi-FI" dirty="0" smtClean="0"/>
              <a:t>Pohtolankadun ja </a:t>
            </a:r>
            <a:r>
              <a:rPr lang="fi-FI" dirty="0" err="1" smtClean="0"/>
              <a:t>Ollinojankadun</a:t>
            </a:r>
            <a:r>
              <a:rPr lang="fi-FI" dirty="0" smtClean="0"/>
              <a:t> liittymä saattaa ruuhkautua hetkellisesti aamun ja iltapäivän ruuhkatunteina (klo 7:30-8:30 ja 15:30-16:30)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2DD1-F18C-4091-9C2A-78F1E4B8B62D}" type="datetime1">
              <a:rPr lang="fi-FI" smtClean="0"/>
              <a:t>26.1.2018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Pekka Stenman/KAPA/KAUPSU/LISU</a:t>
            </a:r>
          </a:p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EA14-B5AF-4DD0-A232-43768E13A659}" type="slidenum">
              <a:rPr lang="fi-FI" smtClean="0"/>
              <a:t>10</a:t>
            </a:fld>
            <a:endParaRPr lang="fi-FI"/>
          </a:p>
        </p:txBody>
      </p:sp>
      <p:graphicFrame>
        <p:nvGraphicFramePr>
          <p:cNvPr id="7" name="Taulukk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170923"/>
              </p:ext>
            </p:extLst>
          </p:nvPr>
        </p:nvGraphicFramePr>
        <p:xfrm>
          <a:off x="2169661" y="4250650"/>
          <a:ext cx="7993236" cy="200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206"/>
                <a:gridCol w="1332206"/>
                <a:gridCol w="1332206"/>
                <a:gridCol w="1332206"/>
                <a:gridCol w="1332206"/>
                <a:gridCol w="1332206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Matkatuotoslaskelma</a:t>
                      </a:r>
                      <a:endParaRPr lang="fi-FI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i-FI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 smtClean="0"/>
                        <a:t>Kävijöitä/</a:t>
                      </a:r>
                      <a:br>
                        <a:rPr lang="fi-FI" sz="1400" dirty="0" smtClean="0"/>
                      </a:br>
                      <a:r>
                        <a:rPr lang="fi-FI" sz="1400" dirty="0" smtClean="0"/>
                        <a:t>vrk</a:t>
                      </a:r>
                      <a:endParaRPr lang="fi-FI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 smtClean="0"/>
                        <a:t>Matkaa/</a:t>
                      </a:r>
                      <a:br>
                        <a:rPr lang="fi-FI" sz="1400" dirty="0" smtClean="0"/>
                      </a:br>
                      <a:r>
                        <a:rPr lang="fi-FI" sz="1400" dirty="0" smtClean="0"/>
                        <a:t>hoitopaikka/vrk</a:t>
                      </a:r>
                      <a:endParaRPr lang="fi-FI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 smtClean="0"/>
                        <a:t>Matkat</a:t>
                      </a:r>
                      <a:r>
                        <a:rPr lang="fi-FI" sz="1400" baseline="0" dirty="0" smtClean="0"/>
                        <a:t>/</a:t>
                      </a:r>
                      <a:br>
                        <a:rPr lang="fi-FI" sz="1400" baseline="0" dirty="0" smtClean="0"/>
                      </a:br>
                      <a:r>
                        <a:rPr lang="fi-FI" sz="1400" baseline="0" dirty="0" smtClean="0"/>
                        <a:t>vrk</a:t>
                      </a:r>
                      <a:endParaRPr lang="fi-FI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 smtClean="0"/>
                        <a:t>Ha-osuus, </a:t>
                      </a:r>
                      <a:br>
                        <a:rPr lang="fi-FI" sz="1400" dirty="0" smtClean="0"/>
                      </a:br>
                      <a:r>
                        <a:rPr lang="fi-FI" sz="1400" dirty="0" smtClean="0"/>
                        <a:t>%</a:t>
                      </a:r>
                      <a:endParaRPr lang="fi-FI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 smtClean="0"/>
                        <a:t>Automatkat/</a:t>
                      </a:r>
                      <a:br>
                        <a:rPr lang="fi-FI" sz="1400" dirty="0" smtClean="0"/>
                      </a:br>
                      <a:r>
                        <a:rPr lang="fi-FI" sz="1400" dirty="0" smtClean="0"/>
                        <a:t>vrk</a:t>
                      </a:r>
                      <a:endParaRPr lang="fi-FI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Saattoliikenne</a:t>
                      </a:r>
                      <a:endParaRPr lang="fi-FI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dirty="0" smtClean="0"/>
                        <a:t>160</a:t>
                      </a:r>
                      <a:endParaRPr lang="fi-FI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dirty="0" smtClean="0"/>
                        <a:t>8</a:t>
                      </a:r>
                      <a:endParaRPr lang="fi-FI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dirty="0" smtClean="0"/>
                        <a:t>1 280</a:t>
                      </a:r>
                      <a:endParaRPr lang="fi-FI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dirty="0" smtClean="0">
                          <a:solidFill>
                            <a:schemeClr val="tx1"/>
                          </a:solidFill>
                        </a:rPr>
                        <a:t>40 %</a:t>
                      </a:r>
                      <a:endParaRPr lang="fi-FI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dirty="0" smtClean="0">
                          <a:solidFill>
                            <a:schemeClr val="tx1"/>
                          </a:solidFill>
                        </a:rPr>
                        <a:t>512</a:t>
                      </a:r>
                      <a:endParaRPr lang="fi-FI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Henkilökunta</a:t>
                      </a:r>
                      <a:endParaRPr lang="fi-FI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dirty="0" smtClean="0"/>
                        <a:t>30</a:t>
                      </a:r>
                      <a:endParaRPr lang="fi-FI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dirty="0" smtClean="0"/>
                        <a:t>2</a:t>
                      </a:r>
                      <a:endParaRPr lang="fi-FI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dirty="0" smtClean="0"/>
                        <a:t>60</a:t>
                      </a:r>
                      <a:endParaRPr lang="fi-FI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dirty="0" smtClean="0">
                          <a:solidFill>
                            <a:schemeClr val="tx1"/>
                          </a:solidFill>
                        </a:rPr>
                        <a:t>35 %</a:t>
                      </a:r>
                      <a:endParaRPr lang="fi-FI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fi-FI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Huolto</a:t>
                      </a:r>
                      <a:endParaRPr lang="fi-FI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fi-FI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fi-FI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fi-FI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fi-FI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dirty="0" smtClean="0"/>
                        <a:t>2-4</a:t>
                      </a:r>
                      <a:endParaRPr lang="fi-FI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97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Jatkotoimenpidetarpeet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6000" y="1589903"/>
            <a:ext cx="10972800" cy="458706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 err="1" smtClean="0"/>
              <a:t>Ollinojankadun</a:t>
            </a:r>
            <a:r>
              <a:rPr lang="fi-FI" dirty="0" smtClean="0"/>
              <a:t> pysäköintialueen kapasiteetin käyttö nykytilassa ja ennuste, jos aluetta käytetään päiväkodin työntekijöiden pysäköintiin ja saattoliikenteeseen</a:t>
            </a:r>
          </a:p>
          <a:p>
            <a:pPr marL="1143000" lvl="1" indent="-457200">
              <a:buFont typeface="Wingdings" panose="05000000000000000000" pitchFamily="2" charset="2"/>
              <a:buChar char="Ø"/>
            </a:pPr>
            <a:r>
              <a:rPr lang="fi-FI" dirty="0" err="1" smtClean="0"/>
              <a:t>Ollinojankadun</a:t>
            </a:r>
            <a:r>
              <a:rPr lang="fi-FI" dirty="0" smtClean="0"/>
              <a:t> pysäköintialueen kehittämissuunnitelman laatiminen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 smtClean="0"/>
              <a:t>Suunnitelmat </a:t>
            </a:r>
            <a:r>
              <a:rPr lang="fi-FI" dirty="0" err="1" smtClean="0"/>
              <a:t>Ollinojankadun</a:t>
            </a:r>
            <a:r>
              <a:rPr lang="fi-FI" dirty="0" smtClean="0"/>
              <a:t> kehittämisestä saattoliikenteen </a:t>
            </a:r>
            <a:r>
              <a:rPr lang="fi-FI" dirty="0"/>
              <a:t>turvallisuuden varmistamiseksi</a:t>
            </a:r>
          </a:p>
          <a:p>
            <a:pPr marL="1143000" lvl="1" indent="-457200"/>
            <a:r>
              <a:rPr lang="fi-FI" dirty="0" smtClean="0"/>
              <a:t>Esim. korotettu suojatie julkisen pysäköintialueen kohdalle</a:t>
            </a:r>
          </a:p>
          <a:p>
            <a:pPr marL="1143000" lvl="1" indent="-457200"/>
            <a:r>
              <a:rPr lang="fi-FI" dirty="0" smtClean="0"/>
              <a:t>Huomioitava </a:t>
            </a:r>
            <a:r>
              <a:rPr lang="fi-FI" dirty="0"/>
              <a:t>myös viereisen huoltoaseman ja kirkon tarpeet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 smtClean="0"/>
              <a:t>Päiväkodin sijainnin korostaminen liikennemerkein katutilassa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2DD1-F18C-4091-9C2A-78F1E4B8B62D}" type="datetime1">
              <a:rPr lang="fi-FI" smtClean="0"/>
              <a:t>26.1.2018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Pekka Stenman/KAPA/KAUPSU/LISU</a:t>
            </a:r>
          </a:p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EA14-B5AF-4DD0-A232-43768E13A659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77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Yhteenveto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2549" y="1825624"/>
            <a:ext cx="7144898" cy="435133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dirty="0" smtClean="0"/>
              <a:t>Autojen </a:t>
            </a:r>
            <a:r>
              <a:rPr lang="fi-FI" sz="2400" dirty="0" smtClean="0"/>
              <a:t>pysäköinti toteutetaan julkisen pysäköintialueen yhteyteen niin henkilökunnalle kuin saattoliikenteelle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dirty="0" smtClean="0"/>
              <a:t>Huoltoliikenteelle oma tasku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dirty="0" smtClean="0"/>
              <a:t>Vähintään 1 </a:t>
            </a:r>
            <a:r>
              <a:rPr lang="fi-FI" sz="2400" dirty="0" smtClean="0"/>
              <a:t>kpl </a:t>
            </a:r>
            <a:r>
              <a:rPr lang="fi-FI" sz="2400" dirty="0" err="1" smtClean="0"/>
              <a:t>invapysäköintipaikkoja</a:t>
            </a:r>
            <a:r>
              <a:rPr lang="fi-FI" sz="2400" dirty="0"/>
              <a:t> </a:t>
            </a:r>
            <a:r>
              <a:rPr lang="fi-FI" sz="2400" dirty="0" smtClean="0"/>
              <a:t>tontille</a:t>
            </a:r>
            <a:endParaRPr lang="fi-FI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dirty="0" smtClean="0"/>
              <a:t>Pyöräpysäköinti </a:t>
            </a:r>
            <a:r>
              <a:rPr lang="fi-FI" sz="2400" dirty="0" smtClean="0"/>
              <a:t>pääasiassa Pohtolankadun </a:t>
            </a:r>
            <a:r>
              <a:rPr lang="fi-FI" sz="2400" dirty="0" smtClean="0"/>
              <a:t>puolelle, puolet katoksellisia paikkoja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dirty="0" smtClean="0"/>
              <a:t>Pelastusreitti tontin itäosan </a:t>
            </a:r>
            <a:r>
              <a:rPr lang="fi-FI" sz="2400" dirty="0" smtClean="0"/>
              <a:t>tai nykyisen </a:t>
            </a:r>
            <a:r>
              <a:rPr lang="fi-FI" sz="2400" dirty="0" err="1" smtClean="0"/>
              <a:t>tonttliittymän</a:t>
            </a:r>
            <a:r>
              <a:rPr lang="fi-FI" sz="2400" dirty="0" smtClean="0"/>
              <a:t> kautta </a:t>
            </a:r>
            <a:r>
              <a:rPr lang="fi-FI" sz="2400" dirty="0" smtClean="0"/>
              <a:t>pihaan</a:t>
            </a:r>
            <a:endParaRPr lang="fi-FI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837C8-DEE6-412F-A307-8702C16CFB76}" type="datetime1">
              <a:rPr lang="fi-FI" smtClean="0"/>
              <a:t>26.1.2018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Pekka Stenman/KAPA/KAUPSU/LISU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EA14-B5AF-4DD0-A232-43768E13A659}" type="slidenum">
              <a:rPr lang="fi-FI" smtClean="0"/>
              <a:t>12</a:t>
            </a:fld>
            <a:endParaRPr lang="fi-FI"/>
          </a:p>
        </p:txBody>
      </p:sp>
      <p:grpSp>
        <p:nvGrpSpPr>
          <p:cNvPr id="20" name="Ryhmä 19"/>
          <p:cNvGrpSpPr/>
          <p:nvPr/>
        </p:nvGrpSpPr>
        <p:grpSpPr>
          <a:xfrm>
            <a:off x="7484565" y="1825624"/>
            <a:ext cx="4064235" cy="4253899"/>
            <a:chOff x="7484565" y="1825624"/>
            <a:chExt cx="4064235" cy="4253899"/>
          </a:xfrm>
        </p:grpSpPr>
        <p:grpSp>
          <p:nvGrpSpPr>
            <p:cNvPr id="7" name="Ryhmä 6"/>
            <p:cNvGrpSpPr/>
            <p:nvPr/>
          </p:nvGrpSpPr>
          <p:grpSpPr>
            <a:xfrm>
              <a:off x="7484565" y="1825624"/>
              <a:ext cx="4064235" cy="4253899"/>
              <a:chOff x="7484565" y="1825624"/>
              <a:chExt cx="4064235" cy="4253899"/>
            </a:xfrm>
          </p:grpSpPr>
          <p:pic>
            <p:nvPicPr>
              <p:cNvPr id="8" name="Kuva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484565" y="1825624"/>
                <a:ext cx="4064235" cy="4253899"/>
              </a:xfrm>
              <a:prstGeom prst="rect">
                <a:avLst/>
              </a:prstGeom>
            </p:spPr>
          </p:pic>
          <p:sp>
            <p:nvSpPr>
              <p:cNvPr id="9" name="Tekstiruutu 8"/>
              <p:cNvSpPr txBox="1"/>
              <p:nvPr/>
            </p:nvSpPr>
            <p:spPr>
              <a:xfrm>
                <a:off x="9349199" y="5567109"/>
                <a:ext cx="948097" cy="4112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fi-FI" sz="1100" dirty="0" smtClean="0"/>
                  <a:t>Julkinen </a:t>
                </a:r>
                <a:r>
                  <a:rPr lang="fi-FI" sz="1100" dirty="0" err="1" smtClean="0"/>
                  <a:t>pys.alue</a:t>
                </a:r>
                <a:r>
                  <a:rPr lang="fi-FI" sz="1100" dirty="0" smtClean="0"/>
                  <a:t>, 30 AP</a:t>
                </a:r>
                <a:endParaRPr lang="fi-FI" sz="1100" dirty="0"/>
              </a:p>
            </p:txBody>
          </p:sp>
          <p:cxnSp>
            <p:nvCxnSpPr>
              <p:cNvPr id="10" name="Suora nuoliyhdysviiva 9"/>
              <p:cNvCxnSpPr>
                <a:stCxn id="9" idx="0"/>
              </p:cNvCxnSpPr>
              <p:nvPr/>
            </p:nvCxnSpPr>
            <p:spPr>
              <a:xfrm flipH="1" flipV="1">
                <a:off x="9349199" y="4798423"/>
                <a:ext cx="474049" cy="768686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Puolivapaa piirto 10"/>
              <p:cNvSpPr/>
              <p:nvPr/>
            </p:nvSpPr>
            <p:spPr>
              <a:xfrm>
                <a:off x="9013371" y="4599992"/>
                <a:ext cx="774441" cy="391886"/>
              </a:xfrm>
              <a:custGeom>
                <a:avLst/>
                <a:gdLst>
                  <a:gd name="connsiteX0" fmla="*/ 0 w 774441"/>
                  <a:gd name="connsiteY0" fmla="*/ 0 h 391886"/>
                  <a:gd name="connsiteX1" fmla="*/ 65315 w 774441"/>
                  <a:gd name="connsiteY1" fmla="*/ 391886 h 391886"/>
                  <a:gd name="connsiteX2" fmla="*/ 354564 w 774441"/>
                  <a:gd name="connsiteY2" fmla="*/ 298579 h 391886"/>
                  <a:gd name="connsiteX3" fmla="*/ 774441 w 774441"/>
                  <a:gd name="connsiteY3" fmla="*/ 214604 h 391886"/>
                  <a:gd name="connsiteX4" fmla="*/ 755780 w 774441"/>
                  <a:gd name="connsiteY4" fmla="*/ 111967 h 391886"/>
                  <a:gd name="connsiteX5" fmla="*/ 447870 w 774441"/>
                  <a:gd name="connsiteY5" fmla="*/ 121298 h 391886"/>
                  <a:gd name="connsiteX6" fmla="*/ 270588 w 774441"/>
                  <a:gd name="connsiteY6" fmla="*/ 102637 h 391886"/>
                  <a:gd name="connsiteX7" fmla="*/ 0 w 774441"/>
                  <a:gd name="connsiteY7" fmla="*/ 0 h 391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4441" h="391886">
                    <a:moveTo>
                      <a:pt x="0" y="0"/>
                    </a:moveTo>
                    <a:lnTo>
                      <a:pt x="65315" y="391886"/>
                    </a:lnTo>
                    <a:lnTo>
                      <a:pt x="354564" y="298579"/>
                    </a:lnTo>
                    <a:lnTo>
                      <a:pt x="774441" y="214604"/>
                    </a:lnTo>
                    <a:lnTo>
                      <a:pt x="755780" y="111967"/>
                    </a:lnTo>
                    <a:lnTo>
                      <a:pt x="447870" y="121298"/>
                    </a:lnTo>
                    <a:lnTo>
                      <a:pt x="270588" y="10263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" name="Suorakulmio 12"/>
              <p:cNvSpPr/>
              <p:nvPr/>
            </p:nvSpPr>
            <p:spPr>
              <a:xfrm rot="-4080000">
                <a:off x="8615936" y="3859573"/>
                <a:ext cx="195944" cy="7935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" name="Tekstiruutu 13"/>
              <p:cNvSpPr txBox="1"/>
              <p:nvPr/>
            </p:nvSpPr>
            <p:spPr>
              <a:xfrm>
                <a:off x="7545861" y="2638558"/>
                <a:ext cx="1003944" cy="5805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fi-FI" sz="1100" dirty="0" smtClean="0"/>
                  <a:t>Pyöräpysäköinti, ohjeelliset sijainnit</a:t>
                </a:r>
                <a:endParaRPr lang="fi-FI" sz="1100" dirty="0"/>
              </a:p>
            </p:txBody>
          </p:sp>
          <p:cxnSp>
            <p:nvCxnSpPr>
              <p:cNvPr id="16" name="Suora nuoliyhdysviiva 15"/>
              <p:cNvCxnSpPr>
                <a:stCxn id="14" idx="2"/>
                <a:endCxn id="13" idx="0"/>
              </p:cNvCxnSpPr>
              <p:nvPr/>
            </p:nvCxnSpPr>
            <p:spPr>
              <a:xfrm>
                <a:off x="8047833" y="3219092"/>
                <a:ext cx="629289" cy="665293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kstiruutu 20"/>
            <p:cNvSpPr txBox="1"/>
            <p:nvPr/>
          </p:nvSpPr>
          <p:spPr>
            <a:xfrm>
              <a:off x="8497391" y="5023845"/>
              <a:ext cx="758627" cy="2419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fi-FI" sz="1100" dirty="0" smtClean="0"/>
                <a:t>Huoltotasku</a:t>
              </a:r>
              <a:endParaRPr lang="fi-FI" sz="1100" dirty="0"/>
            </a:p>
          </p:txBody>
        </p:sp>
        <p:cxnSp>
          <p:nvCxnSpPr>
            <p:cNvPr id="22" name="Suora nuoliyhdysviiva 21"/>
            <p:cNvCxnSpPr>
              <a:stCxn id="21" idx="0"/>
            </p:cNvCxnSpPr>
            <p:nvPr/>
          </p:nvCxnSpPr>
          <p:spPr>
            <a:xfrm flipV="1">
              <a:off x="8876705" y="4399005"/>
              <a:ext cx="12594" cy="62484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Puolivapaa piirto 22"/>
            <p:cNvSpPr/>
            <p:nvPr/>
          </p:nvSpPr>
          <p:spPr>
            <a:xfrm rot="21300000">
              <a:off x="8787396" y="4186193"/>
              <a:ext cx="242098" cy="199164"/>
            </a:xfrm>
            <a:custGeom>
              <a:avLst/>
              <a:gdLst>
                <a:gd name="connsiteX0" fmla="*/ 0 w 296563"/>
                <a:gd name="connsiteY0" fmla="*/ 82378 h 115329"/>
                <a:gd name="connsiteX1" fmla="*/ 41190 w 296563"/>
                <a:gd name="connsiteY1" fmla="*/ 0 h 115329"/>
                <a:gd name="connsiteX2" fmla="*/ 296563 w 296563"/>
                <a:gd name="connsiteY2" fmla="*/ 115329 h 115329"/>
                <a:gd name="connsiteX3" fmla="*/ 296563 w 296563"/>
                <a:gd name="connsiteY3" fmla="*/ 115329 h 115329"/>
                <a:gd name="connsiteX4" fmla="*/ 0 w 296563"/>
                <a:gd name="connsiteY4" fmla="*/ 82378 h 115329"/>
                <a:gd name="connsiteX0" fmla="*/ 0 w 296563"/>
                <a:gd name="connsiteY0" fmla="*/ 82378 h 171547"/>
                <a:gd name="connsiteX1" fmla="*/ 41190 w 296563"/>
                <a:gd name="connsiteY1" fmla="*/ 0 h 171547"/>
                <a:gd name="connsiteX2" fmla="*/ 296563 w 296563"/>
                <a:gd name="connsiteY2" fmla="*/ 115329 h 171547"/>
                <a:gd name="connsiteX3" fmla="*/ 296563 w 296563"/>
                <a:gd name="connsiteY3" fmla="*/ 115329 h 171547"/>
                <a:gd name="connsiteX4" fmla="*/ 258856 w 296563"/>
                <a:gd name="connsiteY4" fmla="*/ 171496 h 171547"/>
                <a:gd name="connsiteX5" fmla="*/ 0 w 296563"/>
                <a:gd name="connsiteY5" fmla="*/ 82378 h 171547"/>
                <a:gd name="connsiteX0" fmla="*/ 0 w 296563"/>
                <a:gd name="connsiteY0" fmla="*/ 82378 h 171531"/>
                <a:gd name="connsiteX1" fmla="*/ 41190 w 296563"/>
                <a:gd name="connsiteY1" fmla="*/ 0 h 171531"/>
                <a:gd name="connsiteX2" fmla="*/ 296563 w 296563"/>
                <a:gd name="connsiteY2" fmla="*/ 115329 h 171531"/>
                <a:gd name="connsiteX3" fmla="*/ 242530 w 296563"/>
                <a:gd name="connsiteY3" fmla="*/ 86235 h 171531"/>
                <a:gd name="connsiteX4" fmla="*/ 258856 w 296563"/>
                <a:gd name="connsiteY4" fmla="*/ 171496 h 171531"/>
                <a:gd name="connsiteX5" fmla="*/ 0 w 296563"/>
                <a:gd name="connsiteY5" fmla="*/ 82378 h 171531"/>
                <a:gd name="connsiteX0" fmla="*/ 0 w 296563"/>
                <a:gd name="connsiteY0" fmla="*/ 82378 h 146606"/>
                <a:gd name="connsiteX1" fmla="*/ 41190 w 296563"/>
                <a:gd name="connsiteY1" fmla="*/ 0 h 146606"/>
                <a:gd name="connsiteX2" fmla="*/ 296563 w 296563"/>
                <a:gd name="connsiteY2" fmla="*/ 115329 h 146606"/>
                <a:gd name="connsiteX3" fmla="*/ 242530 w 296563"/>
                <a:gd name="connsiteY3" fmla="*/ 86235 h 146606"/>
                <a:gd name="connsiteX4" fmla="*/ 208979 w 296563"/>
                <a:gd name="connsiteY4" fmla="*/ 146558 h 146606"/>
                <a:gd name="connsiteX5" fmla="*/ 0 w 296563"/>
                <a:gd name="connsiteY5" fmla="*/ 82378 h 146606"/>
                <a:gd name="connsiteX0" fmla="*/ 0 w 242530"/>
                <a:gd name="connsiteY0" fmla="*/ 82378 h 146606"/>
                <a:gd name="connsiteX1" fmla="*/ 41190 w 242530"/>
                <a:gd name="connsiteY1" fmla="*/ 0 h 146606"/>
                <a:gd name="connsiteX2" fmla="*/ 242530 w 242530"/>
                <a:gd name="connsiteY2" fmla="*/ 86235 h 146606"/>
                <a:gd name="connsiteX3" fmla="*/ 208979 w 242530"/>
                <a:gd name="connsiteY3" fmla="*/ 146558 h 146606"/>
                <a:gd name="connsiteX4" fmla="*/ 0 w 242530"/>
                <a:gd name="connsiteY4" fmla="*/ 82378 h 146606"/>
                <a:gd name="connsiteX0" fmla="*/ 0 w 242530"/>
                <a:gd name="connsiteY0" fmla="*/ 78222 h 142450"/>
                <a:gd name="connsiteX1" fmla="*/ 32877 w 242530"/>
                <a:gd name="connsiteY1" fmla="*/ 0 h 142450"/>
                <a:gd name="connsiteX2" fmla="*/ 242530 w 242530"/>
                <a:gd name="connsiteY2" fmla="*/ 82079 h 142450"/>
                <a:gd name="connsiteX3" fmla="*/ 208979 w 242530"/>
                <a:gd name="connsiteY3" fmla="*/ 142402 h 142450"/>
                <a:gd name="connsiteX4" fmla="*/ 0 w 242530"/>
                <a:gd name="connsiteY4" fmla="*/ 78222 h 142450"/>
                <a:gd name="connsiteX0" fmla="*/ 0 w 234218"/>
                <a:gd name="connsiteY0" fmla="*/ 78222 h 142450"/>
                <a:gd name="connsiteX1" fmla="*/ 24565 w 234218"/>
                <a:gd name="connsiteY1" fmla="*/ 0 h 142450"/>
                <a:gd name="connsiteX2" fmla="*/ 234218 w 234218"/>
                <a:gd name="connsiteY2" fmla="*/ 82079 h 142450"/>
                <a:gd name="connsiteX3" fmla="*/ 200667 w 234218"/>
                <a:gd name="connsiteY3" fmla="*/ 142402 h 142450"/>
                <a:gd name="connsiteX4" fmla="*/ 0 w 234218"/>
                <a:gd name="connsiteY4" fmla="*/ 78222 h 142450"/>
                <a:gd name="connsiteX0" fmla="*/ 0 w 234218"/>
                <a:gd name="connsiteY0" fmla="*/ 65753 h 129981"/>
                <a:gd name="connsiteX1" fmla="*/ 24565 w 234218"/>
                <a:gd name="connsiteY1" fmla="*/ 0 h 129981"/>
                <a:gd name="connsiteX2" fmla="*/ 234218 w 234218"/>
                <a:gd name="connsiteY2" fmla="*/ 69610 h 129981"/>
                <a:gd name="connsiteX3" fmla="*/ 200667 w 234218"/>
                <a:gd name="connsiteY3" fmla="*/ 129933 h 129981"/>
                <a:gd name="connsiteX4" fmla="*/ 0 w 234218"/>
                <a:gd name="connsiteY4" fmla="*/ 65753 h 129981"/>
                <a:gd name="connsiteX0" fmla="*/ 0 w 210729"/>
                <a:gd name="connsiteY0" fmla="*/ 65753 h 129973"/>
                <a:gd name="connsiteX1" fmla="*/ 24565 w 210729"/>
                <a:gd name="connsiteY1" fmla="*/ 0 h 129973"/>
                <a:gd name="connsiteX2" fmla="*/ 200967 w 210729"/>
                <a:gd name="connsiteY2" fmla="*/ 57141 h 129973"/>
                <a:gd name="connsiteX3" fmla="*/ 200667 w 210729"/>
                <a:gd name="connsiteY3" fmla="*/ 129933 h 129973"/>
                <a:gd name="connsiteX4" fmla="*/ 0 w 210729"/>
                <a:gd name="connsiteY4" fmla="*/ 65753 h 129973"/>
                <a:gd name="connsiteX0" fmla="*/ 0 w 200967"/>
                <a:gd name="connsiteY0" fmla="*/ 65753 h 129973"/>
                <a:gd name="connsiteX1" fmla="*/ 24565 w 200967"/>
                <a:gd name="connsiteY1" fmla="*/ 0 h 129973"/>
                <a:gd name="connsiteX2" fmla="*/ 200967 w 200967"/>
                <a:gd name="connsiteY2" fmla="*/ 57141 h 129973"/>
                <a:gd name="connsiteX3" fmla="*/ 163260 w 200967"/>
                <a:gd name="connsiteY3" fmla="*/ 129933 h 129973"/>
                <a:gd name="connsiteX4" fmla="*/ 0 w 200967"/>
                <a:gd name="connsiteY4" fmla="*/ 65753 h 129973"/>
                <a:gd name="connsiteX0" fmla="*/ 0 w 209280"/>
                <a:gd name="connsiteY0" fmla="*/ 65753 h 129984"/>
                <a:gd name="connsiteX1" fmla="*/ 24565 w 209280"/>
                <a:gd name="connsiteY1" fmla="*/ 0 h 129984"/>
                <a:gd name="connsiteX2" fmla="*/ 209280 w 209280"/>
                <a:gd name="connsiteY2" fmla="*/ 73767 h 129984"/>
                <a:gd name="connsiteX3" fmla="*/ 163260 w 209280"/>
                <a:gd name="connsiteY3" fmla="*/ 129933 h 129984"/>
                <a:gd name="connsiteX4" fmla="*/ 0 w 209280"/>
                <a:gd name="connsiteY4" fmla="*/ 65753 h 129984"/>
                <a:gd name="connsiteX0" fmla="*/ 0 w 209280"/>
                <a:gd name="connsiteY0" fmla="*/ 65753 h 130032"/>
                <a:gd name="connsiteX1" fmla="*/ 24565 w 209280"/>
                <a:gd name="connsiteY1" fmla="*/ 0 h 130032"/>
                <a:gd name="connsiteX2" fmla="*/ 209280 w 209280"/>
                <a:gd name="connsiteY2" fmla="*/ 73767 h 130032"/>
                <a:gd name="connsiteX3" fmla="*/ 163260 w 209280"/>
                <a:gd name="connsiteY3" fmla="*/ 129933 h 130032"/>
                <a:gd name="connsiteX4" fmla="*/ 0 w 209280"/>
                <a:gd name="connsiteY4" fmla="*/ 65753 h 130032"/>
                <a:gd name="connsiteX0" fmla="*/ 0 w 188498"/>
                <a:gd name="connsiteY0" fmla="*/ 65753 h 130021"/>
                <a:gd name="connsiteX1" fmla="*/ 24565 w 188498"/>
                <a:gd name="connsiteY1" fmla="*/ 0 h 130021"/>
                <a:gd name="connsiteX2" fmla="*/ 188498 w 188498"/>
                <a:gd name="connsiteY2" fmla="*/ 69611 h 130021"/>
                <a:gd name="connsiteX3" fmla="*/ 163260 w 188498"/>
                <a:gd name="connsiteY3" fmla="*/ 129933 h 130021"/>
                <a:gd name="connsiteX4" fmla="*/ 0 w 188498"/>
                <a:gd name="connsiteY4" fmla="*/ 65753 h 130021"/>
                <a:gd name="connsiteX0" fmla="*/ 0 w 188498"/>
                <a:gd name="connsiteY0" fmla="*/ 65753 h 129933"/>
                <a:gd name="connsiteX1" fmla="*/ 24565 w 188498"/>
                <a:gd name="connsiteY1" fmla="*/ 0 h 129933"/>
                <a:gd name="connsiteX2" fmla="*/ 188498 w 188498"/>
                <a:gd name="connsiteY2" fmla="*/ 69611 h 129933"/>
                <a:gd name="connsiteX3" fmla="*/ 163260 w 188498"/>
                <a:gd name="connsiteY3" fmla="*/ 129933 h 129933"/>
                <a:gd name="connsiteX4" fmla="*/ 0 w 188498"/>
                <a:gd name="connsiteY4" fmla="*/ 65753 h 129933"/>
                <a:gd name="connsiteX0" fmla="*/ 0 w 188498"/>
                <a:gd name="connsiteY0" fmla="*/ 65753 h 129933"/>
                <a:gd name="connsiteX1" fmla="*/ 24565 w 188498"/>
                <a:gd name="connsiteY1" fmla="*/ 0 h 129933"/>
                <a:gd name="connsiteX2" fmla="*/ 188498 w 188498"/>
                <a:gd name="connsiteY2" fmla="*/ 69611 h 129933"/>
                <a:gd name="connsiteX3" fmla="*/ 163260 w 188498"/>
                <a:gd name="connsiteY3" fmla="*/ 129933 h 129933"/>
                <a:gd name="connsiteX4" fmla="*/ 0 w 188498"/>
                <a:gd name="connsiteY4" fmla="*/ 65753 h 129933"/>
                <a:gd name="connsiteX0" fmla="*/ 0 w 188975"/>
                <a:gd name="connsiteY0" fmla="*/ 65753 h 134482"/>
                <a:gd name="connsiteX1" fmla="*/ 24565 w 188975"/>
                <a:gd name="connsiteY1" fmla="*/ 0 h 134482"/>
                <a:gd name="connsiteX2" fmla="*/ 188498 w 188975"/>
                <a:gd name="connsiteY2" fmla="*/ 69611 h 134482"/>
                <a:gd name="connsiteX3" fmla="*/ 186006 w 188975"/>
                <a:gd name="connsiteY3" fmla="*/ 134482 h 134482"/>
                <a:gd name="connsiteX4" fmla="*/ 0 w 188975"/>
                <a:gd name="connsiteY4" fmla="*/ 65753 h 134482"/>
                <a:gd name="connsiteX0" fmla="*/ 0 w 206695"/>
                <a:gd name="connsiteY0" fmla="*/ 65753 h 134482"/>
                <a:gd name="connsiteX1" fmla="*/ 24565 w 206695"/>
                <a:gd name="connsiteY1" fmla="*/ 0 h 134482"/>
                <a:gd name="connsiteX2" fmla="*/ 206695 w 206695"/>
                <a:gd name="connsiteY2" fmla="*/ 69611 h 134482"/>
                <a:gd name="connsiteX3" fmla="*/ 186006 w 206695"/>
                <a:gd name="connsiteY3" fmla="*/ 134482 h 134482"/>
                <a:gd name="connsiteX4" fmla="*/ 0 w 206695"/>
                <a:gd name="connsiteY4" fmla="*/ 65753 h 134482"/>
                <a:gd name="connsiteX0" fmla="*/ 0 w 206695"/>
                <a:gd name="connsiteY0" fmla="*/ 65753 h 134482"/>
                <a:gd name="connsiteX1" fmla="*/ 24565 w 206695"/>
                <a:gd name="connsiteY1" fmla="*/ 0 h 134482"/>
                <a:gd name="connsiteX2" fmla="*/ 206695 w 206695"/>
                <a:gd name="connsiteY2" fmla="*/ 69611 h 134482"/>
                <a:gd name="connsiteX3" fmla="*/ 186006 w 206695"/>
                <a:gd name="connsiteY3" fmla="*/ 134482 h 134482"/>
                <a:gd name="connsiteX4" fmla="*/ 0 w 206695"/>
                <a:gd name="connsiteY4" fmla="*/ 65753 h 134482"/>
                <a:gd name="connsiteX0" fmla="*/ 0 w 206695"/>
                <a:gd name="connsiteY0" fmla="*/ 65753 h 134482"/>
                <a:gd name="connsiteX1" fmla="*/ 24565 w 206695"/>
                <a:gd name="connsiteY1" fmla="*/ 0 h 134482"/>
                <a:gd name="connsiteX2" fmla="*/ 206695 w 206695"/>
                <a:gd name="connsiteY2" fmla="*/ 69611 h 134482"/>
                <a:gd name="connsiteX3" fmla="*/ 186006 w 206695"/>
                <a:gd name="connsiteY3" fmla="*/ 134482 h 134482"/>
                <a:gd name="connsiteX4" fmla="*/ 0 w 206695"/>
                <a:gd name="connsiteY4" fmla="*/ 65753 h 134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695" h="134482">
                  <a:moveTo>
                    <a:pt x="0" y="65753"/>
                  </a:moveTo>
                  <a:lnTo>
                    <a:pt x="24565" y="0"/>
                  </a:lnTo>
                  <a:lnTo>
                    <a:pt x="206695" y="69611"/>
                  </a:lnTo>
                  <a:cubicBezTo>
                    <a:pt x="206431" y="88595"/>
                    <a:pt x="198625" y="117969"/>
                    <a:pt x="186006" y="134482"/>
                  </a:cubicBezTo>
                  <a:lnTo>
                    <a:pt x="0" y="65753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30" name="Suora yhdysviiva 29"/>
            <p:cNvCxnSpPr/>
            <p:nvPr/>
          </p:nvCxnSpPr>
          <p:spPr>
            <a:xfrm>
              <a:off x="9123755" y="4167312"/>
              <a:ext cx="612427" cy="217160"/>
            </a:xfrm>
            <a:prstGeom prst="line">
              <a:avLst/>
            </a:prstGeom>
            <a:ln w="571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uora yhdysviiva 26"/>
            <p:cNvCxnSpPr/>
            <p:nvPr/>
          </p:nvCxnSpPr>
          <p:spPr>
            <a:xfrm>
              <a:off x="8779177" y="3435103"/>
              <a:ext cx="476841" cy="167888"/>
            </a:xfrm>
            <a:prstGeom prst="line">
              <a:avLst/>
            </a:prstGeom>
            <a:ln w="571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uora nuoliyhdysviiva 30"/>
            <p:cNvCxnSpPr/>
            <p:nvPr/>
          </p:nvCxnSpPr>
          <p:spPr>
            <a:xfrm>
              <a:off x="9359478" y="3174487"/>
              <a:ext cx="89322" cy="100153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kstiruutu 31"/>
            <p:cNvSpPr txBox="1"/>
            <p:nvPr/>
          </p:nvSpPr>
          <p:spPr>
            <a:xfrm>
              <a:off x="8927478" y="2763230"/>
              <a:ext cx="864000" cy="411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fi-FI" sz="1100" dirty="0" smtClean="0"/>
                <a:t>Pelastusreitti-vaihtoehdot</a:t>
              </a:r>
              <a:endParaRPr lang="fi-FI" sz="1100" dirty="0"/>
            </a:p>
          </p:txBody>
        </p:sp>
        <p:cxnSp>
          <p:nvCxnSpPr>
            <p:cNvPr id="33" name="Suora nuoliyhdysviiva 32"/>
            <p:cNvCxnSpPr/>
            <p:nvPr/>
          </p:nvCxnSpPr>
          <p:spPr>
            <a:xfrm flipH="1">
              <a:off x="9085736" y="3174487"/>
              <a:ext cx="273742" cy="272515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Suorakulmio 34"/>
            <p:cNvSpPr/>
            <p:nvPr/>
          </p:nvSpPr>
          <p:spPr>
            <a:xfrm flipH="1">
              <a:off x="8787395" y="3552530"/>
              <a:ext cx="84756" cy="1400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36" name="Suora nuoliyhdysviiva 35"/>
            <p:cNvCxnSpPr>
              <a:endCxn id="35" idx="3"/>
            </p:cNvCxnSpPr>
            <p:nvPr/>
          </p:nvCxnSpPr>
          <p:spPr>
            <a:xfrm>
              <a:off x="8047833" y="3219092"/>
              <a:ext cx="739562" cy="40346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9831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Lielahden päiväkotihanke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 smtClean="0"/>
              <a:t>Suunnitelmissa </a:t>
            </a:r>
            <a:r>
              <a:rPr lang="fi-FI" dirty="0"/>
              <a:t>uusi </a:t>
            </a:r>
            <a:r>
              <a:rPr lang="fi-FI" dirty="0" smtClean="0"/>
              <a:t>päiväkoti nykyisen tilalle</a:t>
            </a:r>
          </a:p>
          <a:p>
            <a:pPr marL="1143000" lvl="1" indent="-457200"/>
            <a:r>
              <a:rPr lang="fi-FI" dirty="0" smtClean="0"/>
              <a:t>Rakennusten </a:t>
            </a:r>
            <a:r>
              <a:rPr lang="fi-FI" dirty="0"/>
              <a:t>bruttoala n. 2 </a:t>
            </a:r>
            <a:r>
              <a:rPr lang="fi-FI" dirty="0" smtClean="0"/>
              <a:t>350 </a:t>
            </a:r>
            <a:r>
              <a:rPr lang="fi-FI" dirty="0"/>
              <a:t>m</a:t>
            </a:r>
            <a:r>
              <a:rPr lang="fi-FI" baseline="30000" dirty="0"/>
              <a:t>2</a:t>
            </a:r>
            <a:endParaRPr lang="fi-FI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 smtClean="0"/>
              <a:t>Päivähoitopaikkoja 8 ryhmälle eli yhteensä 160 lapselle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 smtClean="0"/>
              <a:t>Henkilökunnan määrä n. 30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 smtClean="0"/>
              <a:t>Palvelee tulevaisuudessa erityisesti Lintulammen, Pohtolan ja Niemen alueella asuvia lapsiperheitä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 smtClean="0"/>
              <a:t>Sijaitsee tehokkaan joukkoliikenteen alueella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2DD1-F18C-4091-9C2A-78F1E4B8B62D}" type="datetime1">
              <a:rPr lang="fi-FI" smtClean="0"/>
              <a:t>26.1.2018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Pekka Stenman/KAPA/KAUPSU/LISU</a:t>
            </a:r>
          </a:p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EA14-B5AF-4DD0-A232-43768E13A659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79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Liikenneverkko ja liikennemäärät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1257" y="1690688"/>
            <a:ext cx="6073639" cy="4486275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 smtClean="0"/>
              <a:t>Pohtolankatu tasoltaan </a:t>
            </a:r>
            <a:r>
              <a:rPr lang="fi-FI" u="sng" dirty="0" smtClean="0"/>
              <a:t>alueellinen kokoojakatu</a:t>
            </a:r>
          </a:p>
          <a:p>
            <a:pPr marL="1143000" lvl="1" indent="-457200"/>
            <a:r>
              <a:rPr lang="fi-FI" dirty="0" smtClean="0"/>
              <a:t>Kadun keskimääräinen liikenne päiväkodin kohdalla n. 5 200 ajon./vrk (11/2016)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 err="1" smtClean="0"/>
              <a:t>Ollinojankatu</a:t>
            </a:r>
            <a:r>
              <a:rPr lang="fi-FI" dirty="0" smtClean="0"/>
              <a:t> tasoltaan </a:t>
            </a:r>
            <a:r>
              <a:rPr lang="fi-FI" u="sng" dirty="0" smtClean="0"/>
              <a:t>tonttikatu</a:t>
            </a:r>
            <a:endParaRPr lang="fi-FI" u="sng" dirty="0" smtClean="0">
              <a:solidFill>
                <a:srgbClr val="FF0000"/>
              </a:solidFill>
            </a:endParaRPr>
          </a:p>
          <a:p>
            <a:pPr marL="1143000" lvl="1" indent="-457200"/>
            <a:r>
              <a:rPr lang="fi-FI" dirty="0" smtClean="0"/>
              <a:t>Kadun liikennemääristä ei ole tietoa (alhaiset)</a:t>
            </a:r>
          </a:p>
          <a:p>
            <a:pPr marL="1143000" lvl="1" indent="-457200"/>
            <a:r>
              <a:rPr lang="fi-FI" dirty="0" smtClean="0"/>
              <a:t>Kadun kautta kulku kirkolle ja As Oy Lehtipihan tontille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Lielahdenkatu tasoltaan </a:t>
            </a:r>
            <a:r>
              <a:rPr lang="fi-FI" u="sng" dirty="0"/>
              <a:t>paikallinen kokoojakatu</a:t>
            </a:r>
          </a:p>
          <a:p>
            <a:pPr marL="1143000" lvl="1" indent="-457200"/>
            <a:r>
              <a:rPr lang="fi-FI" dirty="0"/>
              <a:t>Kadun keskimääräinen liikenne nykyisin n. 6200 ajon./</a:t>
            </a:r>
            <a:r>
              <a:rPr lang="fi-FI" dirty="0" smtClean="0"/>
              <a:t>vrk (9/2016)</a:t>
            </a:r>
            <a:endParaRPr lang="fi-FI" dirty="0"/>
          </a:p>
          <a:p>
            <a:pPr marL="1143000" lvl="1" indent="-457200"/>
            <a:r>
              <a:rPr lang="fi-FI" dirty="0"/>
              <a:t>Niemenrannan alueen kasvu lisää liikennettä</a:t>
            </a:r>
          </a:p>
          <a:p>
            <a:pPr marL="1600200" lvl="2" indent="-457200"/>
            <a:r>
              <a:rPr lang="fi-FI" dirty="0"/>
              <a:t>Mahdollinen tuleva raitiotie </a:t>
            </a:r>
            <a:r>
              <a:rPr lang="fi-FI" dirty="0" err="1"/>
              <a:t>Lentävänniemeen</a:t>
            </a:r>
            <a:r>
              <a:rPr lang="fi-FI" dirty="0"/>
              <a:t> kuitenkin </a:t>
            </a:r>
            <a:r>
              <a:rPr lang="fi-FI" dirty="0" smtClean="0"/>
              <a:t>tasoittaa tilannetta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2DD1-F18C-4091-9C2A-78F1E4B8B62D}" type="datetime1">
              <a:rPr lang="fi-FI" smtClean="0"/>
              <a:t>26.1.2018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Pekka Stenman/KAPA/KAUPSU/LISU</a:t>
            </a:r>
          </a:p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EA14-B5AF-4DD0-A232-43768E13A659}" type="slidenum">
              <a:rPr lang="fi-FI" smtClean="0"/>
              <a:t>3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027" y="1633638"/>
            <a:ext cx="5611140" cy="4735312"/>
          </a:xfrm>
          <a:prstGeom prst="rect">
            <a:avLst/>
          </a:prstGeom>
        </p:spPr>
      </p:pic>
      <p:grpSp>
        <p:nvGrpSpPr>
          <p:cNvPr id="27" name="Ryhmä 26"/>
          <p:cNvGrpSpPr/>
          <p:nvPr/>
        </p:nvGrpSpPr>
        <p:grpSpPr>
          <a:xfrm>
            <a:off x="9680261" y="4340225"/>
            <a:ext cx="241300" cy="247163"/>
            <a:chOff x="9680261" y="4330700"/>
            <a:chExt cx="241300" cy="247163"/>
          </a:xfrm>
        </p:grpSpPr>
        <p:cxnSp>
          <p:nvCxnSpPr>
            <p:cNvPr id="11" name="Suora yhdysviiva 10"/>
            <p:cNvCxnSpPr/>
            <p:nvPr/>
          </p:nvCxnSpPr>
          <p:spPr>
            <a:xfrm flipV="1">
              <a:off x="9680261" y="4330700"/>
              <a:ext cx="57464" cy="180487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uora yhdysviiva 12"/>
            <p:cNvCxnSpPr/>
            <p:nvPr/>
          </p:nvCxnSpPr>
          <p:spPr>
            <a:xfrm flipH="1" flipV="1">
              <a:off x="9918700" y="4511187"/>
              <a:ext cx="2861" cy="66676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uora yhdysviiva 16"/>
            <p:cNvCxnSpPr/>
            <p:nvPr/>
          </p:nvCxnSpPr>
          <p:spPr>
            <a:xfrm flipH="1" flipV="1">
              <a:off x="9737726" y="4330701"/>
              <a:ext cx="133349" cy="44449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uora yhdysviiva 19"/>
            <p:cNvCxnSpPr/>
            <p:nvPr/>
          </p:nvCxnSpPr>
          <p:spPr>
            <a:xfrm flipH="1" flipV="1">
              <a:off x="9871076" y="4375151"/>
              <a:ext cx="47624" cy="136036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uora yhdysviiva 22"/>
            <p:cNvCxnSpPr/>
            <p:nvPr/>
          </p:nvCxnSpPr>
          <p:spPr>
            <a:xfrm flipH="1" flipV="1">
              <a:off x="9685181" y="4500219"/>
              <a:ext cx="157142" cy="68018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uora yhdysviiva 24"/>
            <p:cNvCxnSpPr/>
            <p:nvPr/>
          </p:nvCxnSpPr>
          <p:spPr>
            <a:xfrm flipH="1" flipV="1">
              <a:off x="9842323" y="4566895"/>
              <a:ext cx="76377" cy="5484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997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Jalankulun reitit ja suojateiden paikat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1729" y="1776197"/>
            <a:ext cx="4276346" cy="435133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000" dirty="0" smtClean="0"/>
              <a:t>Jalankulun yhteydet päiväkodille hyvät joka suunnasta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000" dirty="0" smtClean="0"/>
              <a:t>Uusia suojateitä voitaisiin toteuttaa Pohtolankadulle nykyisen bussipysäkin eteläpuolelle ja </a:t>
            </a:r>
            <a:r>
              <a:rPr lang="fi-FI" sz="2000" dirty="0" err="1" smtClean="0"/>
              <a:t>Ollinojankadun</a:t>
            </a:r>
            <a:r>
              <a:rPr lang="fi-FI" sz="2000" dirty="0" smtClean="0"/>
              <a:t> itäpäähän pysäköintialueen kohdalle</a:t>
            </a:r>
            <a:endParaRPr lang="fi-FI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000" dirty="0" smtClean="0"/>
              <a:t>Viereisen huoltoaseman raskas liikenne turvallisuusriski</a:t>
            </a:r>
          </a:p>
          <a:p>
            <a:pPr marL="1143000" lvl="1" indent="-457200">
              <a:buFont typeface="Wingdings" panose="05000000000000000000" pitchFamily="2" charset="2"/>
              <a:buChar char="Ø"/>
            </a:pPr>
            <a:r>
              <a:rPr lang="fi-FI" sz="1800" dirty="0" smtClean="0"/>
              <a:t>Tarve kehittää huoltoaseman ympäristön katu-, liittymä- ja pysäköintiratkaisuja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2DD1-F18C-4091-9C2A-78F1E4B8B62D}" type="datetime1">
              <a:rPr lang="fi-FI" smtClean="0"/>
              <a:t>26.1.2018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Pekka Stenman/KAPA/KAUPSU/LISU</a:t>
            </a:r>
          </a:p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EA14-B5AF-4DD0-A232-43768E13A659}" type="slidenum">
              <a:rPr lang="fi-FI" smtClean="0"/>
              <a:t>4</a:t>
            </a:fld>
            <a:endParaRPr lang="fi-FI"/>
          </a:p>
        </p:txBody>
      </p:sp>
      <p:grpSp>
        <p:nvGrpSpPr>
          <p:cNvPr id="8" name="Ryhmä 7"/>
          <p:cNvGrpSpPr/>
          <p:nvPr/>
        </p:nvGrpSpPr>
        <p:grpSpPr>
          <a:xfrm>
            <a:off x="4407243" y="1776197"/>
            <a:ext cx="7715975" cy="4537910"/>
            <a:chOff x="4407243" y="1776197"/>
            <a:chExt cx="7715975" cy="4537910"/>
          </a:xfrm>
        </p:grpSpPr>
        <p:pic>
          <p:nvPicPr>
            <p:cNvPr id="7" name="Kuva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07243" y="1776197"/>
              <a:ext cx="7715975" cy="4537910"/>
            </a:xfrm>
            <a:prstGeom prst="rect">
              <a:avLst/>
            </a:prstGeom>
          </p:spPr>
        </p:pic>
        <p:sp>
          <p:nvSpPr>
            <p:cNvPr id="9" name="Puolivapaa piirto 8"/>
            <p:cNvSpPr/>
            <p:nvPr/>
          </p:nvSpPr>
          <p:spPr>
            <a:xfrm>
              <a:off x="5774724" y="2916194"/>
              <a:ext cx="2135788" cy="1395669"/>
            </a:xfrm>
            <a:custGeom>
              <a:avLst/>
              <a:gdLst>
                <a:gd name="connsiteX0" fmla="*/ 0 w 2215171"/>
                <a:gd name="connsiteY0" fmla="*/ 0 h 1427069"/>
                <a:gd name="connsiteX1" fmla="*/ 461319 w 2215171"/>
                <a:gd name="connsiteY1" fmla="*/ 403654 h 1427069"/>
                <a:gd name="connsiteX2" fmla="*/ 848498 w 2215171"/>
                <a:gd name="connsiteY2" fmla="*/ 757881 h 1427069"/>
                <a:gd name="connsiteX3" fmla="*/ 1145060 w 2215171"/>
                <a:gd name="connsiteY3" fmla="*/ 972064 h 1427069"/>
                <a:gd name="connsiteX4" fmla="*/ 1532238 w 2215171"/>
                <a:gd name="connsiteY4" fmla="*/ 1153297 h 1427069"/>
                <a:gd name="connsiteX5" fmla="*/ 2150076 w 2215171"/>
                <a:gd name="connsiteY5" fmla="*/ 1400432 h 1427069"/>
                <a:gd name="connsiteX6" fmla="*/ 2166552 w 2215171"/>
                <a:gd name="connsiteY6" fmla="*/ 1408670 h 1427069"/>
                <a:gd name="connsiteX0" fmla="*/ 0 w 2150076"/>
                <a:gd name="connsiteY0" fmla="*/ 0 h 1400432"/>
                <a:gd name="connsiteX1" fmla="*/ 461319 w 2150076"/>
                <a:gd name="connsiteY1" fmla="*/ 403654 h 1400432"/>
                <a:gd name="connsiteX2" fmla="*/ 848498 w 2150076"/>
                <a:gd name="connsiteY2" fmla="*/ 757881 h 1400432"/>
                <a:gd name="connsiteX3" fmla="*/ 1145060 w 2150076"/>
                <a:gd name="connsiteY3" fmla="*/ 972064 h 1400432"/>
                <a:gd name="connsiteX4" fmla="*/ 1532238 w 2150076"/>
                <a:gd name="connsiteY4" fmla="*/ 1153297 h 1400432"/>
                <a:gd name="connsiteX5" fmla="*/ 2150076 w 2150076"/>
                <a:gd name="connsiteY5" fmla="*/ 1400432 h 1400432"/>
                <a:gd name="connsiteX0" fmla="*/ 0 w 2135788"/>
                <a:gd name="connsiteY0" fmla="*/ 0 h 1395669"/>
                <a:gd name="connsiteX1" fmla="*/ 461319 w 2135788"/>
                <a:gd name="connsiteY1" fmla="*/ 403654 h 1395669"/>
                <a:gd name="connsiteX2" fmla="*/ 848498 w 2135788"/>
                <a:gd name="connsiteY2" fmla="*/ 757881 h 1395669"/>
                <a:gd name="connsiteX3" fmla="*/ 1145060 w 2135788"/>
                <a:gd name="connsiteY3" fmla="*/ 972064 h 1395669"/>
                <a:gd name="connsiteX4" fmla="*/ 1532238 w 2135788"/>
                <a:gd name="connsiteY4" fmla="*/ 1153297 h 1395669"/>
                <a:gd name="connsiteX5" fmla="*/ 2135788 w 2135788"/>
                <a:gd name="connsiteY5" fmla="*/ 1395669 h 1395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5788" h="1395669">
                  <a:moveTo>
                    <a:pt x="0" y="0"/>
                  </a:moveTo>
                  <a:lnTo>
                    <a:pt x="461319" y="403654"/>
                  </a:lnTo>
                  <a:cubicBezTo>
                    <a:pt x="602735" y="529968"/>
                    <a:pt x="734541" y="663146"/>
                    <a:pt x="848498" y="757881"/>
                  </a:cubicBezTo>
                  <a:cubicBezTo>
                    <a:pt x="962455" y="852616"/>
                    <a:pt x="1031103" y="906161"/>
                    <a:pt x="1145060" y="972064"/>
                  </a:cubicBezTo>
                  <a:cubicBezTo>
                    <a:pt x="1259017" y="1037967"/>
                    <a:pt x="1367117" y="1082696"/>
                    <a:pt x="1532238" y="1153297"/>
                  </a:cubicBezTo>
                  <a:cubicBezTo>
                    <a:pt x="1697359" y="1223898"/>
                    <a:pt x="2030069" y="1353107"/>
                    <a:pt x="2135788" y="1395669"/>
                  </a:cubicBezTo>
                </a:path>
              </a:pathLst>
            </a:custGeom>
            <a:noFill/>
            <a:ln w="31750">
              <a:solidFill>
                <a:srgbClr val="00B0F0"/>
              </a:solidFill>
              <a:prstDash val="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Puolivapaa piirto 9"/>
            <p:cNvSpPr/>
            <p:nvPr/>
          </p:nvSpPr>
          <p:spPr>
            <a:xfrm>
              <a:off x="8139110" y="2306595"/>
              <a:ext cx="602650" cy="1767143"/>
            </a:xfrm>
            <a:custGeom>
              <a:avLst/>
              <a:gdLst>
                <a:gd name="connsiteX0" fmla="*/ 0 w 2215171"/>
                <a:gd name="connsiteY0" fmla="*/ 0 h 1427069"/>
                <a:gd name="connsiteX1" fmla="*/ 461319 w 2215171"/>
                <a:gd name="connsiteY1" fmla="*/ 403654 h 1427069"/>
                <a:gd name="connsiteX2" fmla="*/ 848498 w 2215171"/>
                <a:gd name="connsiteY2" fmla="*/ 757881 h 1427069"/>
                <a:gd name="connsiteX3" fmla="*/ 1145060 w 2215171"/>
                <a:gd name="connsiteY3" fmla="*/ 972064 h 1427069"/>
                <a:gd name="connsiteX4" fmla="*/ 1532238 w 2215171"/>
                <a:gd name="connsiteY4" fmla="*/ 1153297 h 1427069"/>
                <a:gd name="connsiteX5" fmla="*/ 2150076 w 2215171"/>
                <a:gd name="connsiteY5" fmla="*/ 1400432 h 1427069"/>
                <a:gd name="connsiteX6" fmla="*/ 2166552 w 2215171"/>
                <a:gd name="connsiteY6" fmla="*/ 1408670 h 1427069"/>
                <a:gd name="connsiteX0" fmla="*/ 0 w 2150076"/>
                <a:gd name="connsiteY0" fmla="*/ 0 h 1400432"/>
                <a:gd name="connsiteX1" fmla="*/ 461319 w 2150076"/>
                <a:gd name="connsiteY1" fmla="*/ 403654 h 1400432"/>
                <a:gd name="connsiteX2" fmla="*/ 848498 w 2150076"/>
                <a:gd name="connsiteY2" fmla="*/ 757881 h 1400432"/>
                <a:gd name="connsiteX3" fmla="*/ 1145060 w 2150076"/>
                <a:gd name="connsiteY3" fmla="*/ 972064 h 1400432"/>
                <a:gd name="connsiteX4" fmla="*/ 1532238 w 2150076"/>
                <a:gd name="connsiteY4" fmla="*/ 1153297 h 1400432"/>
                <a:gd name="connsiteX5" fmla="*/ 2150076 w 2150076"/>
                <a:gd name="connsiteY5" fmla="*/ 1400432 h 1400432"/>
                <a:gd name="connsiteX0" fmla="*/ 0 w 2135788"/>
                <a:gd name="connsiteY0" fmla="*/ 0 h 1395669"/>
                <a:gd name="connsiteX1" fmla="*/ 461319 w 2135788"/>
                <a:gd name="connsiteY1" fmla="*/ 403654 h 1395669"/>
                <a:gd name="connsiteX2" fmla="*/ 848498 w 2135788"/>
                <a:gd name="connsiteY2" fmla="*/ 757881 h 1395669"/>
                <a:gd name="connsiteX3" fmla="*/ 1145060 w 2135788"/>
                <a:gd name="connsiteY3" fmla="*/ 972064 h 1395669"/>
                <a:gd name="connsiteX4" fmla="*/ 1532238 w 2135788"/>
                <a:gd name="connsiteY4" fmla="*/ 1153297 h 1395669"/>
                <a:gd name="connsiteX5" fmla="*/ 2135788 w 2135788"/>
                <a:gd name="connsiteY5" fmla="*/ 1395669 h 1395669"/>
                <a:gd name="connsiteX0" fmla="*/ 269327 w 1862857"/>
                <a:gd name="connsiteY0" fmla="*/ 0 h 1938594"/>
                <a:gd name="connsiteX1" fmla="*/ 730646 w 1862857"/>
                <a:gd name="connsiteY1" fmla="*/ 403654 h 1938594"/>
                <a:gd name="connsiteX2" fmla="*/ 1117825 w 1862857"/>
                <a:gd name="connsiteY2" fmla="*/ 757881 h 1938594"/>
                <a:gd name="connsiteX3" fmla="*/ 1414387 w 1862857"/>
                <a:gd name="connsiteY3" fmla="*/ 972064 h 1938594"/>
                <a:gd name="connsiteX4" fmla="*/ 1801565 w 1862857"/>
                <a:gd name="connsiteY4" fmla="*/ 1153297 h 1938594"/>
                <a:gd name="connsiteX5" fmla="*/ 4815 w 1862857"/>
                <a:gd name="connsiteY5" fmla="*/ 1938594 h 1938594"/>
                <a:gd name="connsiteX0" fmla="*/ 300465 w 1480422"/>
                <a:gd name="connsiteY0" fmla="*/ 0 h 1938594"/>
                <a:gd name="connsiteX1" fmla="*/ 761784 w 1480422"/>
                <a:gd name="connsiteY1" fmla="*/ 403654 h 1938594"/>
                <a:gd name="connsiteX2" fmla="*/ 1148963 w 1480422"/>
                <a:gd name="connsiteY2" fmla="*/ 757881 h 1938594"/>
                <a:gd name="connsiteX3" fmla="*/ 1445525 w 1480422"/>
                <a:gd name="connsiteY3" fmla="*/ 972064 h 1938594"/>
                <a:gd name="connsiteX4" fmla="*/ 303941 w 1480422"/>
                <a:gd name="connsiteY4" fmla="*/ 1181872 h 1938594"/>
                <a:gd name="connsiteX5" fmla="*/ 35953 w 1480422"/>
                <a:gd name="connsiteY5" fmla="*/ 1938594 h 1938594"/>
                <a:gd name="connsiteX0" fmla="*/ 300465 w 1160495"/>
                <a:gd name="connsiteY0" fmla="*/ 0 h 1938594"/>
                <a:gd name="connsiteX1" fmla="*/ 761784 w 1160495"/>
                <a:gd name="connsiteY1" fmla="*/ 403654 h 1938594"/>
                <a:gd name="connsiteX2" fmla="*/ 1148963 w 1160495"/>
                <a:gd name="connsiteY2" fmla="*/ 757881 h 1938594"/>
                <a:gd name="connsiteX3" fmla="*/ 303941 w 1160495"/>
                <a:gd name="connsiteY3" fmla="*/ 1181872 h 1938594"/>
                <a:gd name="connsiteX4" fmla="*/ 35953 w 1160495"/>
                <a:gd name="connsiteY4" fmla="*/ 1938594 h 1938594"/>
                <a:gd name="connsiteX0" fmla="*/ 300465 w 761784"/>
                <a:gd name="connsiteY0" fmla="*/ 0 h 1938594"/>
                <a:gd name="connsiteX1" fmla="*/ 761784 w 761784"/>
                <a:gd name="connsiteY1" fmla="*/ 403654 h 1938594"/>
                <a:gd name="connsiteX2" fmla="*/ 303941 w 761784"/>
                <a:gd name="connsiteY2" fmla="*/ 1181872 h 1938594"/>
                <a:gd name="connsiteX3" fmla="*/ 35953 w 761784"/>
                <a:gd name="connsiteY3" fmla="*/ 1938594 h 1938594"/>
                <a:gd name="connsiteX0" fmla="*/ 287637 w 548932"/>
                <a:gd name="connsiteY0" fmla="*/ 0 h 1938594"/>
                <a:gd name="connsiteX1" fmla="*/ 548931 w 548932"/>
                <a:gd name="connsiteY1" fmla="*/ 365554 h 1938594"/>
                <a:gd name="connsiteX2" fmla="*/ 291113 w 548932"/>
                <a:gd name="connsiteY2" fmla="*/ 1181872 h 1938594"/>
                <a:gd name="connsiteX3" fmla="*/ 23125 w 548932"/>
                <a:gd name="connsiteY3" fmla="*/ 1938594 h 1938594"/>
                <a:gd name="connsiteX0" fmla="*/ 635300 w 635300"/>
                <a:gd name="connsiteY0" fmla="*/ 0 h 1810006"/>
                <a:gd name="connsiteX1" fmla="*/ 548931 w 635300"/>
                <a:gd name="connsiteY1" fmla="*/ 236966 h 1810006"/>
                <a:gd name="connsiteX2" fmla="*/ 291113 w 635300"/>
                <a:gd name="connsiteY2" fmla="*/ 1053284 h 1810006"/>
                <a:gd name="connsiteX3" fmla="*/ 23125 w 635300"/>
                <a:gd name="connsiteY3" fmla="*/ 1810006 h 1810006"/>
                <a:gd name="connsiteX0" fmla="*/ 636229 w 636229"/>
                <a:gd name="connsiteY0" fmla="*/ 0 h 1810006"/>
                <a:gd name="connsiteX1" fmla="*/ 549860 w 636229"/>
                <a:gd name="connsiteY1" fmla="*/ 236966 h 1810006"/>
                <a:gd name="connsiteX2" fmla="*/ 277754 w 636229"/>
                <a:gd name="connsiteY2" fmla="*/ 1053284 h 1810006"/>
                <a:gd name="connsiteX3" fmla="*/ 24054 w 636229"/>
                <a:gd name="connsiteY3" fmla="*/ 1810006 h 1810006"/>
                <a:gd name="connsiteX0" fmla="*/ 612175 w 612175"/>
                <a:gd name="connsiteY0" fmla="*/ 0 h 1810006"/>
                <a:gd name="connsiteX1" fmla="*/ 525806 w 612175"/>
                <a:gd name="connsiteY1" fmla="*/ 236966 h 1810006"/>
                <a:gd name="connsiteX2" fmla="*/ 253700 w 612175"/>
                <a:gd name="connsiteY2" fmla="*/ 1053284 h 1810006"/>
                <a:gd name="connsiteX3" fmla="*/ 0 w 612175"/>
                <a:gd name="connsiteY3" fmla="*/ 1810006 h 1810006"/>
                <a:gd name="connsiteX0" fmla="*/ 602650 w 602650"/>
                <a:gd name="connsiteY0" fmla="*/ 0 h 1767143"/>
                <a:gd name="connsiteX1" fmla="*/ 516281 w 602650"/>
                <a:gd name="connsiteY1" fmla="*/ 236966 h 1767143"/>
                <a:gd name="connsiteX2" fmla="*/ 244175 w 602650"/>
                <a:gd name="connsiteY2" fmla="*/ 1053284 h 1767143"/>
                <a:gd name="connsiteX3" fmla="*/ 0 w 602650"/>
                <a:gd name="connsiteY3" fmla="*/ 1767143 h 1767143"/>
                <a:gd name="connsiteX0" fmla="*/ 602650 w 602650"/>
                <a:gd name="connsiteY0" fmla="*/ 0 h 1767143"/>
                <a:gd name="connsiteX1" fmla="*/ 516281 w 602650"/>
                <a:gd name="connsiteY1" fmla="*/ 236966 h 1767143"/>
                <a:gd name="connsiteX2" fmla="*/ 244175 w 602650"/>
                <a:gd name="connsiteY2" fmla="*/ 1053284 h 1767143"/>
                <a:gd name="connsiteX3" fmla="*/ 0 w 602650"/>
                <a:gd name="connsiteY3" fmla="*/ 1767143 h 1767143"/>
                <a:gd name="connsiteX0" fmla="*/ 602650 w 602650"/>
                <a:gd name="connsiteY0" fmla="*/ 0 h 1767143"/>
                <a:gd name="connsiteX1" fmla="*/ 516281 w 602650"/>
                <a:gd name="connsiteY1" fmla="*/ 236966 h 1767143"/>
                <a:gd name="connsiteX2" fmla="*/ 244175 w 602650"/>
                <a:gd name="connsiteY2" fmla="*/ 1053284 h 1767143"/>
                <a:gd name="connsiteX3" fmla="*/ 0 w 602650"/>
                <a:gd name="connsiteY3" fmla="*/ 1767143 h 1767143"/>
                <a:gd name="connsiteX0" fmla="*/ 602650 w 602650"/>
                <a:gd name="connsiteY0" fmla="*/ 0 h 1767143"/>
                <a:gd name="connsiteX1" fmla="*/ 492468 w 602650"/>
                <a:gd name="connsiteY1" fmla="*/ 336978 h 1767143"/>
                <a:gd name="connsiteX2" fmla="*/ 244175 w 602650"/>
                <a:gd name="connsiteY2" fmla="*/ 1053284 h 1767143"/>
                <a:gd name="connsiteX3" fmla="*/ 0 w 602650"/>
                <a:gd name="connsiteY3" fmla="*/ 1767143 h 1767143"/>
                <a:gd name="connsiteX0" fmla="*/ 602650 w 602650"/>
                <a:gd name="connsiteY0" fmla="*/ 0 h 1767143"/>
                <a:gd name="connsiteX1" fmla="*/ 492468 w 602650"/>
                <a:gd name="connsiteY1" fmla="*/ 336978 h 1767143"/>
                <a:gd name="connsiteX2" fmla="*/ 244175 w 602650"/>
                <a:gd name="connsiteY2" fmla="*/ 1053284 h 1767143"/>
                <a:gd name="connsiteX3" fmla="*/ 0 w 602650"/>
                <a:gd name="connsiteY3" fmla="*/ 1767143 h 1767143"/>
                <a:gd name="connsiteX0" fmla="*/ 602650 w 602650"/>
                <a:gd name="connsiteY0" fmla="*/ 0 h 1767143"/>
                <a:gd name="connsiteX1" fmla="*/ 482943 w 602650"/>
                <a:gd name="connsiteY1" fmla="*/ 351266 h 1767143"/>
                <a:gd name="connsiteX2" fmla="*/ 244175 w 602650"/>
                <a:gd name="connsiteY2" fmla="*/ 1053284 h 1767143"/>
                <a:gd name="connsiteX3" fmla="*/ 0 w 602650"/>
                <a:gd name="connsiteY3" fmla="*/ 1767143 h 176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650" h="1767143">
                  <a:moveTo>
                    <a:pt x="602650" y="0"/>
                  </a:moveTo>
                  <a:cubicBezTo>
                    <a:pt x="573860" y="78989"/>
                    <a:pt x="528402" y="218582"/>
                    <a:pt x="482943" y="351266"/>
                  </a:cubicBezTo>
                  <a:cubicBezTo>
                    <a:pt x="437484" y="483950"/>
                    <a:pt x="324666" y="817304"/>
                    <a:pt x="244175" y="1053284"/>
                  </a:cubicBezTo>
                  <a:cubicBezTo>
                    <a:pt x="163684" y="1289264"/>
                    <a:pt x="32394" y="1653143"/>
                    <a:pt x="0" y="1767143"/>
                  </a:cubicBezTo>
                </a:path>
              </a:pathLst>
            </a:custGeom>
            <a:noFill/>
            <a:ln w="31750">
              <a:solidFill>
                <a:srgbClr val="00B0F0"/>
              </a:solidFill>
              <a:prstDash val="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Puolivapaa piirto 10"/>
            <p:cNvSpPr/>
            <p:nvPr/>
          </p:nvSpPr>
          <p:spPr>
            <a:xfrm>
              <a:off x="8121440" y="2120848"/>
              <a:ext cx="571152" cy="1665169"/>
            </a:xfrm>
            <a:custGeom>
              <a:avLst/>
              <a:gdLst>
                <a:gd name="connsiteX0" fmla="*/ 0 w 2215171"/>
                <a:gd name="connsiteY0" fmla="*/ 0 h 1427069"/>
                <a:gd name="connsiteX1" fmla="*/ 461319 w 2215171"/>
                <a:gd name="connsiteY1" fmla="*/ 403654 h 1427069"/>
                <a:gd name="connsiteX2" fmla="*/ 848498 w 2215171"/>
                <a:gd name="connsiteY2" fmla="*/ 757881 h 1427069"/>
                <a:gd name="connsiteX3" fmla="*/ 1145060 w 2215171"/>
                <a:gd name="connsiteY3" fmla="*/ 972064 h 1427069"/>
                <a:gd name="connsiteX4" fmla="*/ 1532238 w 2215171"/>
                <a:gd name="connsiteY4" fmla="*/ 1153297 h 1427069"/>
                <a:gd name="connsiteX5" fmla="*/ 2150076 w 2215171"/>
                <a:gd name="connsiteY5" fmla="*/ 1400432 h 1427069"/>
                <a:gd name="connsiteX6" fmla="*/ 2166552 w 2215171"/>
                <a:gd name="connsiteY6" fmla="*/ 1408670 h 1427069"/>
                <a:gd name="connsiteX0" fmla="*/ 0 w 2150076"/>
                <a:gd name="connsiteY0" fmla="*/ 0 h 1400432"/>
                <a:gd name="connsiteX1" fmla="*/ 461319 w 2150076"/>
                <a:gd name="connsiteY1" fmla="*/ 403654 h 1400432"/>
                <a:gd name="connsiteX2" fmla="*/ 848498 w 2150076"/>
                <a:gd name="connsiteY2" fmla="*/ 757881 h 1400432"/>
                <a:gd name="connsiteX3" fmla="*/ 1145060 w 2150076"/>
                <a:gd name="connsiteY3" fmla="*/ 972064 h 1400432"/>
                <a:gd name="connsiteX4" fmla="*/ 1532238 w 2150076"/>
                <a:gd name="connsiteY4" fmla="*/ 1153297 h 1400432"/>
                <a:gd name="connsiteX5" fmla="*/ 2150076 w 2150076"/>
                <a:gd name="connsiteY5" fmla="*/ 1400432 h 1400432"/>
                <a:gd name="connsiteX0" fmla="*/ 0 w 2135788"/>
                <a:gd name="connsiteY0" fmla="*/ 0 h 1395669"/>
                <a:gd name="connsiteX1" fmla="*/ 461319 w 2135788"/>
                <a:gd name="connsiteY1" fmla="*/ 403654 h 1395669"/>
                <a:gd name="connsiteX2" fmla="*/ 848498 w 2135788"/>
                <a:gd name="connsiteY2" fmla="*/ 757881 h 1395669"/>
                <a:gd name="connsiteX3" fmla="*/ 1145060 w 2135788"/>
                <a:gd name="connsiteY3" fmla="*/ 972064 h 1395669"/>
                <a:gd name="connsiteX4" fmla="*/ 1532238 w 2135788"/>
                <a:gd name="connsiteY4" fmla="*/ 1153297 h 1395669"/>
                <a:gd name="connsiteX5" fmla="*/ 2135788 w 2135788"/>
                <a:gd name="connsiteY5" fmla="*/ 1395669 h 1395669"/>
                <a:gd name="connsiteX0" fmla="*/ 269327 w 1862857"/>
                <a:gd name="connsiteY0" fmla="*/ 0 h 1938594"/>
                <a:gd name="connsiteX1" fmla="*/ 730646 w 1862857"/>
                <a:gd name="connsiteY1" fmla="*/ 403654 h 1938594"/>
                <a:gd name="connsiteX2" fmla="*/ 1117825 w 1862857"/>
                <a:gd name="connsiteY2" fmla="*/ 757881 h 1938594"/>
                <a:gd name="connsiteX3" fmla="*/ 1414387 w 1862857"/>
                <a:gd name="connsiteY3" fmla="*/ 972064 h 1938594"/>
                <a:gd name="connsiteX4" fmla="*/ 1801565 w 1862857"/>
                <a:gd name="connsiteY4" fmla="*/ 1153297 h 1938594"/>
                <a:gd name="connsiteX5" fmla="*/ 4815 w 1862857"/>
                <a:gd name="connsiteY5" fmla="*/ 1938594 h 1938594"/>
                <a:gd name="connsiteX0" fmla="*/ 300465 w 1480422"/>
                <a:gd name="connsiteY0" fmla="*/ 0 h 1938594"/>
                <a:gd name="connsiteX1" fmla="*/ 761784 w 1480422"/>
                <a:gd name="connsiteY1" fmla="*/ 403654 h 1938594"/>
                <a:gd name="connsiteX2" fmla="*/ 1148963 w 1480422"/>
                <a:gd name="connsiteY2" fmla="*/ 757881 h 1938594"/>
                <a:gd name="connsiteX3" fmla="*/ 1445525 w 1480422"/>
                <a:gd name="connsiteY3" fmla="*/ 972064 h 1938594"/>
                <a:gd name="connsiteX4" fmla="*/ 303941 w 1480422"/>
                <a:gd name="connsiteY4" fmla="*/ 1181872 h 1938594"/>
                <a:gd name="connsiteX5" fmla="*/ 35953 w 1480422"/>
                <a:gd name="connsiteY5" fmla="*/ 1938594 h 1938594"/>
                <a:gd name="connsiteX0" fmla="*/ 300465 w 1160495"/>
                <a:gd name="connsiteY0" fmla="*/ 0 h 1938594"/>
                <a:gd name="connsiteX1" fmla="*/ 761784 w 1160495"/>
                <a:gd name="connsiteY1" fmla="*/ 403654 h 1938594"/>
                <a:gd name="connsiteX2" fmla="*/ 1148963 w 1160495"/>
                <a:gd name="connsiteY2" fmla="*/ 757881 h 1938594"/>
                <a:gd name="connsiteX3" fmla="*/ 303941 w 1160495"/>
                <a:gd name="connsiteY3" fmla="*/ 1181872 h 1938594"/>
                <a:gd name="connsiteX4" fmla="*/ 35953 w 1160495"/>
                <a:gd name="connsiteY4" fmla="*/ 1938594 h 1938594"/>
                <a:gd name="connsiteX0" fmla="*/ 300465 w 761784"/>
                <a:gd name="connsiteY0" fmla="*/ 0 h 1938594"/>
                <a:gd name="connsiteX1" fmla="*/ 761784 w 761784"/>
                <a:gd name="connsiteY1" fmla="*/ 403654 h 1938594"/>
                <a:gd name="connsiteX2" fmla="*/ 303941 w 761784"/>
                <a:gd name="connsiteY2" fmla="*/ 1181872 h 1938594"/>
                <a:gd name="connsiteX3" fmla="*/ 35953 w 761784"/>
                <a:gd name="connsiteY3" fmla="*/ 1938594 h 1938594"/>
                <a:gd name="connsiteX0" fmla="*/ 287637 w 548932"/>
                <a:gd name="connsiteY0" fmla="*/ 0 h 1938594"/>
                <a:gd name="connsiteX1" fmla="*/ 548931 w 548932"/>
                <a:gd name="connsiteY1" fmla="*/ 365554 h 1938594"/>
                <a:gd name="connsiteX2" fmla="*/ 291113 w 548932"/>
                <a:gd name="connsiteY2" fmla="*/ 1181872 h 1938594"/>
                <a:gd name="connsiteX3" fmla="*/ 23125 w 548932"/>
                <a:gd name="connsiteY3" fmla="*/ 1938594 h 1938594"/>
                <a:gd name="connsiteX0" fmla="*/ 635300 w 635300"/>
                <a:gd name="connsiteY0" fmla="*/ 0 h 1810006"/>
                <a:gd name="connsiteX1" fmla="*/ 548931 w 635300"/>
                <a:gd name="connsiteY1" fmla="*/ 236966 h 1810006"/>
                <a:gd name="connsiteX2" fmla="*/ 291113 w 635300"/>
                <a:gd name="connsiteY2" fmla="*/ 1053284 h 1810006"/>
                <a:gd name="connsiteX3" fmla="*/ 23125 w 635300"/>
                <a:gd name="connsiteY3" fmla="*/ 1810006 h 1810006"/>
                <a:gd name="connsiteX0" fmla="*/ 636229 w 636229"/>
                <a:gd name="connsiteY0" fmla="*/ 0 h 1810006"/>
                <a:gd name="connsiteX1" fmla="*/ 549860 w 636229"/>
                <a:gd name="connsiteY1" fmla="*/ 236966 h 1810006"/>
                <a:gd name="connsiteX2" fmla="*/ 277754 w 636229"/>
                <a:gd name="connsiteY2" fmla="*/ 1053284 h 1810006"/>
                <a:gd name="connsiteX3" fmla="*/ 24054 w 636229"/>
                <a:gd name="connsiteY3" fmla="*/ 1810006 h 1810006"/>
                <a:gd name="connsiteX0" fmla="*/ 612175 w 612175"/>
                <a:gd name="connsiteY0" fmla="*/ 0 h 1810006"/>
                <a:gd name="connsiteX1" fmla="*/ 525806 w 612175"/>
                <a:gd name="connsiteY1" fmla="*/ 236966 h 1810006"/>
                <a:gd name="connsiteX2" fmla="*/ 253700 w 612175"/>
                <a:gd name="connsiteY2" fmla="*/ 1053284 h 1810006"/>
                <a:gd name="connsiteX3" fmla="*/ 0 w 612175"/>
                <a:gd name="connsiteY3" fmla="*/ 1810006 h 1810006"/>
                <a:gd name="connsiteX0" fmla="*/ 602650 w 602650"/>
                <a:gd name="connsiteY0" fmla="*/ 0 h 1767143"/>
                <a:gd name="connsiteX1" fmla="*/ 516281 w 602650"/>
                <a:gd name="connsiteY1" fmla="*/ 236966 h 1767143"/>
                <a:gd name="connsiteX2" fmla="*/ 244175 w 602650"/>
                <a:gd name="connsiteY2" fmla="*/ 1053284 h 1767143"/>
                <a:gd name="connsiteX3" fmla="*/ 0 w 602650"/>
                <a:gd name="connsiteY3" fmla="*/ 1767143 h 1767143"/>
                <a:gd name="connsiteX0" fmla="*/ 602650 w 602650"/>
                <a:gd name="connsiteY0" fmla="*/ 0 h 1767143"/>
                <a:gd name="connsiteX1" fmla="*/ 516281 w 602650"/>
                <a:gd name="connsiteY1" fmla="*/ 236966 h 1767143"/>
                <a:gd name="connsiteX2" fmla="*/ 244175 w 602650"/>
                <a:gd name="connsiteY2" fmla="*/ 1053284 h 1767143"/>
                <a:gd name="connsiteX3" fmla="*/ 0 w 602650"/>
                <a:gd name="connsiteY3" fmla="*/ 1767143 h 1767143"/>
                <a:gd name="connsiteX0" fmla="*/ 602650 w 602650"/>
                <a:gd name="connsiteY0" fmla="*/ 0 h 1767143"/>
                <a:gd name="connsiteX1" fmla="*/ 516281 w 602650"/>
                <a:gd name="connsiteY1" fmla="*/ 236966 h 1767143"/>
                <a:gd name="connsiteX2" fmla="*/ 244175 w 602650"/>
                <a:gd name="connsiteY2" fmla="*/ 1053284 h 1767143"/>
                <a:gd name="connsiteX3" fmla="*/ 0 w 602650"/>
                <a:gd name="connsiteY3" fmla="*/ 1767143 h 1767143"/>
                <a:gd name="connsiteX0" fmla="*/ 602650 w 602650"/>
                <a:gd name="connsiteY0" fmla="*/ 0 h 1767143"/>
                <a:gd name="connsiteX1" fmla="*/ 492468 w 602650"/>
                <a:gd name="connsiteY1" fmla="*/ 336978 h 1767143"/>
                <a:gd name="connsiteX2" fmla="*/ 244175 w 602650"/>
                <a:gd name="connsiteY2" fmla="*/ 1053284 h 1767143"/>
                <a:gd name="connsiteX3" fmla="*/ 0 w 602650"/>
                <a:gd name="connsiteY3" fmla="*/ 1767143 h 1767143"/>
                <a:gd name="connsiteX0" fmla="*/ 602650 w 602650"/>
                <a:gd name="connsiteY0" fmla="*/ 0 h 1767143"/>
                <a:gd name="connsiteX1" fmla="*/ 492468 w 602650"/>
                <a:gd name="connsiteY1" fmla="*/ 336978 h 1767143"/>
                <a:gd name="connsiteX2" fmla="*/ 244175 w 602650"/>
                <a:gd name="connsiteY2" fmla="*/ 1053284 h 1767143"/>
                <a:gd name="connsiteX3" fmla="*/ 0 w 602650"/>
                <a:gd name="connsiteY3" fmla="*/ 1767143 h 1767143"/>
                <a:gd name="connsiteX0" fmla="*/ 602650 w 602650"/>
                <a:gd name="connsiteY0" fmla="*/ 0 h 1767143"/>
                <a:gd name="connsiteX1" fmla="*/ 482943 w 602650"/>
                <a:gd name="connsiteY1" fmla="*/ 351266 h 1767143"/>
                <a:gd name="connsiteX2" fmla="*/ 244175 w 602650"/>
                <a:gd name="connsiteY2" fmla="*/ 1053284 h 1767143"/>
                <a:gd name="connsiteX3" fmla="*/ 0 w 602650"/>
                <a:gd name="connsiteY3" fmla="*/ 1767143 h 1767143"/>
                <a:gd name="connsiteX0" fmla="*/ 602650 w 602650"/>
                <a:gd name="connsiteY0" fmla="*/ 0 h 1767143"/>
                <a:gd name="connsiteX1" fmla="*/ 482943 w 602650"/>
                <a:gd name="connsiteY1" fmla="*/ 351266 h 1767143"/>
                <a:gd name="connsiteX2" fmla="*/ 244175 w 602650"/>
                <a:gd name="connsiteY2" fmla="*/ 1053284 h 1767143"/>
                <a:gd name="connsiteX3" fmla="*/ 134896 w 602650"/>
                <a:gd name="connsiteY3" fmla="*/ 1365304 h 1767143"/>
                <a:gd name="connsiteX4" fmla="*/ 0 w 602650"/>
                <a:gd name="connsiteY4" fmla="*/ 1767143 h 1767143"/>
                <a:gd name="connsiteX0" fmla="*/ 659800 w 659800"/>
                <a:gd name="connsiteY0" fmla="*/ 0 h 1929068"/>
                <a:gd name="connsiteX1" fmla="*/ 540093 w 659800"/>
                <a:gd name="connsiteY1" fmla="*/ 351266 h 1929068"/>
                <a:gd name="connsiteX2" fmla="*/ 301325 w 659800"/>
                <a:gd name="connsiteY2" fmla="*/ 1053284 h 1929068"/>
                <a:gd name="connsiteX3" fmla="*/ 192046 w 659800"/>
                <a:gd name="connsiteY3" fmla="*/ 1365304 h 1929068"/>
                <a:gd name="connsiteX4" fmla="*/ 0 w 659800"/>
                <a:gd name="connsiteY4" fmla="*/ 1929068 h 1929068"/>
                <a:gd name="connsiteX0" fmla="*/ 707425 w 707425"/>
                <a:gd name="connsiteY0" fmla="*/ 0 h 2086230"/>
                <a:gd name="connsiteX1" fmla="*/ 540093 w 707425"/>
                <a:gd name="connsiteY1" fmla="*/ 508428 h 2086230"/>
                <a:gd name="connsiteX2" fmla="*/ 301325 w 707425"/>
                <a:gd name="connsiteY2" fmla="*/ 1210446 h 2086230"/>
                <a:gd name="connsiteX3" fmla="*/ 192046 w 707425"/>
                <a:gd name="connsiteY3" fmla="*/ 1522466 h 2086230"/>
                <a:gd name="connsiteX4" fmla="*/ 0 w 707425"/>
                <a:gd name="connsiteY4" fmla="*/ 2086230 h 2086230"/>
                <a:gd name="connsiteX0" fmla="*/ 707425 w 707425"/>
                <a:gd name="connsiteY0" fmla="*/ 0 h 2086230"/>
                <a:gd name="connsiteX1" fmla="*/ 620671 w 707425"/>
                <a:gd name="connsiteY1" fmla="*/ 279452 h 2086230"/>
                <a:gd name="connsiteX2" fmla="*/ 540093 w 707425"/>
                <a:gd name="connsiteY2" fmla="*/ 508428 h 2086230"/>
                <a:gd name="connsiteX3" fmla="*/ 301325 w 707425"/>
                <a:gd name="connsiteY3" fmla="*/ 1210446 h 2086230"/>
                <a:gd name="connsiteX4" fmla="*/ 192046 w 707425"/>
                <a:gd name="connsiteY4" fmla="*/ 1522466 h 2086230"/>
                <a:gd name="connsiteX5" fmla="*/ 0 w 707425"/>
                <a:gd name="connsiteY5" fmla="*/ 2086230 h 2086230"/>
                <a:gd name="connsiteX0" fmla="*/ 515379 w 515379"/>
                <a:gd name="connsiteY0" fmla="*/ 0 h 1522466"/>
                <a:gd name="connsiteX1" fmla="*/ 428625 w 515379"/>
                <a:gd name="connsiteY1" fmla="*/ 279452 h 1522466"/>
                <a:gd name="connsiteX2" fmla="*/ 348047 w 515379"/>
                <a:gd name="connsiteY2" fmla="*/ 508428 h 1522466"/>
                <a:gd name="connsiteX3" fmla="*/ 109279 w 515379"/>
                <a:gd name="connsiteY3" fmla="*/ 1210446 h 1522466"/>
                <a:gd name="connsiteX4" fmla="*/ 0 w 515379"/>
                <a:gd name="connsiteY4" fmla="*/ 1522466 h 1522466"/>
                <a:gd name="connsiteX0" fmla="*/ 534429 w 534429"/>
                <a:gd name="connsiteY0" fmla="*/ 0 h 1584378"/>
                <a:gd name="connsiteX1" fmla="*/ 447675 w 534429"/>
                <a:gd name="connsiteY1" fmla="*/ 279452 h 1584378"/>
                <a:gd name="connsiteX2" fmla="*/ 367097 w 534429"/>
                <a:gd name="connsiteY2" fmla="*/ 508428 h 1584378"/>
                <a:gd name="connsiteX3" fmla="*/ 128329 w 534429"/>
                <a:gd name="connsiteY3" fmla="*/ 1210446 h 1584378"/>
                <a:gd name="connsiteX4" fmla="*/ 0 w 534429"/>
                <a:gd name="connsiteY4" fmla="*/ 1584378 h 1584378"/>
                <a:gd name="connsiteX0" fmla="*/ 571152 w 571152"/>
                <a:gd name="connsiteY0" fmla="*/ 0 h 1665169"/>
                <a:gd name="connsiteX1" fmla="*/ 484398 w 571152"/>
                <a:gd name="connsiteY1" fmla="*/ 279452 h 1665169"/>
                <a:gd name="connsiteX2" fmla="*/ 403820 w 571152"/>
                <a:gd name="connsiteY2" fmla="*/ 508428 h 1665169"/>
                <a:gd name="connsiteX3" fmla="*/ 165052 w 571152"/>
                <a:gd name="connsiteY3" fmla="*/ 1210446 h 1665169"/>
                <a:gd name="connsiteX4" fmla="*/ 0 w 571152"/>
                <a:gd name="connsiteY4" fmla="*/ 1665169 h 1665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152" h="1665169">
                  <a:moveTo>
                    <a:pt x="571152" y="0"/>
                  </a:moveTo>
                  <a:cubicBezTo>
                    <a:pt x="555106" y="42607"/>
                    <a:pt x="512287" y="194714"/>
                    <a:pt x="484398" y="279452"/>
                  </a:cubicBezTo>
                  <a:cubicBezTo>
                    <a:pt x="456509" y="364190"/>
                    <a:pt x="457044" y="353262"/>
                    <a:pt x="403820" y="508428"/>
                  </a:cubicBezTo>
                  <a:cubicBezTo>
                    <a:pt x="350596" y="663594"/>
                    <a:pt x="232355" y="1017656"/>
                    <a:pt x="165052" y="1210446"/>
                  </a:cubicBezTo>
                  <a:cubicBezTo>
                    <a:pt x="97749" y="1403236"/>
                    <a:pt x="40696" y="1546193"/>
                    <a:pt x="0" y="1665169"/>
                  </a:cubicBezTo>
                </a:path>
              </a:pathLst>
            </a:custGeom>
            <a:noFill/>
            <a:ln w="31750">
              <a:solidFill>
                <a:srgbClr val="00B0F0"/>
              </a:solidFill>
              <a:prstDash val="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Puolivapaa piirto 11"/>
            <p:cNvSpPr/>
            <p:nvPr/>
          </p:nvSpPr>
          <p:spPr>
            <a:xfrm>
              <a:off x="6292290" y="4378539"/>
              <a:ext cx="1735739" cy="1680906"/>
            </a:xfrm>
            <a:custGeom>
              <a:avLst/>
              <a:gdLst>
                <a:gd name="connsiteX0" fmla="*/ 0 w 2215171"/>
                <a:gd name="connsiteY0" fmla="*/ 0 h 1427069"/>
                <a:gd name="connsiteX1" fmla="*/ 461319 w 2215171"/>
                <a:gd name="connsiteY1" fmla="*/ 403654 h 1427069"/>
                <a:gd name="connsiteX2" fmla="*/ 848498 w 2215171"/>
                <a:gd name="connsiteY2" fmla="*/ 757881 h 1427069"/>
                <a:gd name="connsiteX3" fmla="*/ 1145060 w 2215171"/>
                <a:gd name="connsiteY3" fmla="*/ 972064 h 1427069"/>
                <a:gd name="connsiteX4" fmla="*/ 1532238 w 2215171"/>
                <a:gd name="connsiteY4" fmla="*/ 1153297 h 1427069"/>
                <a:gd name="connsiteX5" fmla="*/ 2150076 w 2215171"/>
                <a:gd name="connsiteY5" fmla="*/ 1400432 h 1427069"/>
                <a:gd name="connsiteX6" fmla="*/ 2166552 w 2215171"/>
                <a:gd name="connsiteY6" fmla="*/ 1408670 h 1427069"/>
                <a:gd name="connsiteX0" fmla="*/ 0 w 2150076"/>
                <a:gd name="connsiteY0" fmla="*/ 0 h 1400432"/>
                <a:gd name="connsiteX1" fmla="*/ 461319 w 2150076"/>
                <a:gd name="connsiteY1" fmla="*/ 403654 h 1400432"/>
                <a:gd name="connsiteX2" fmla="*/ 848498 w 2150076"/>
                <a:gd name="connsiteY2" fmla="*/ 757881 h 1400432"/>
                <a:gd name="connsiteX3" fmla="*/ 1145060 w 2150076"/>
                <a:gd name="connsiteY3" fmla="*/ 972064 h 1400432"/>
                <a:gd name="connsiteX4" fmla="*/ 1532238 w 2150076"/>
                <a:gd name="connsiteY4" fmla="*/ 1153297 h 1400432"/>
                <a:gd name="connsiteX5" fmla="*/ 2150076 w 2150076"/>
                <a:gd name="connsiteY5" fmla="*/ 1400432 h 1400432"/>
                <a:gd name="connsiteX0" fmla="*/ 0 w 2135788"/>
                <a:gd name="connsiteY0" fmla="*/ 0 h 1395669"/>
                <a:gd name="connsiteX1" fmla="*/ 461319 w 2135788"/>
                <a:gd name="connsiteY1" fmla="*/ 403654 h 1395669"/>
                <a:gd name="connsiteX2" fmla="*/ 848498 w 2135788"/>
                <a:gd name="connsiteY2" fmla="*/ 757881 h 1395669"/>
                <a:gd name="connsiteX3" fmla="*/ 1145060 w 2135788"/>
                <a:gd name="connsiteY3" fmla="*/ 972064 h 1395669"/>
                <a:gd name="connsiteX4" fmla="*/ 1532238 w 2135788"/>
                <a:gd name="connsiteY4" fmla="*/ 1153297 h 1395669"/>
                <a:gd name="connsiteX5" fmla="*/ 2135788 w 2135788"/>
                <a:gd name="connsiteY5" fmla="*/ 1395669 h 1395669"/>
                <a:gd name="connsiteX0" fmla="*/ 0 w 1740501"/>
                <a:gd name="connsiteY0" fmla="*/ 2622178 h 2622178"/>
                <a:gd name="connsiteX1" fmla="*/ 66032 w 1740501"/>
                <a:gd name="connsiteY1" fmla="*/ 111182 h 2622178"/>
                <a:gd name="connsiteX2" fmla="*/ 453211 w 1740501"/>
                <a:gd name="connsiteY2" fmla="*/ 465409 h 2622178"/>
                <a:gd name="connsiteX3" fmla="*/ 749773 w 1740501"/>
                <a:gd name="connsiteY3" fmla="*/ 679592 h 2622178"/>
                <a:gd name="connsiteX4" fmla="*/ 1136951 w 1740501"/>
                <a:gd name="connsiteY4" fmla="*/ 860825 h 2622178"/>
                <a:gd name="connsiteX5" fmla="*/ 1740501 w 1740501"/>
                <a:gd name="connsiteY5" fmla="*/ 1103197 h 2622178"/>
                <a:gd name="connsiteX0" fmla="*/ 0 w 1740501"/>
                <a:gd name="connsiteY0" fmla="*/ 2269160 h 2269160"/>
                <a:gd name="connsiteX1" fmla="*/ 453211 w 1740501"/>
                <a:gd name="connsiteY1" fmla="*/ 112391 h 2269160"/>
                <a:gd name="connsiteX2" fmla="*/ 749773 w 1740501"/>
                <a:gd name="connsiteY2" fmla="*/ 326574 h 2269160"/>
                <a:gd name="connsiteX3" fmla="*/ 1136951 w 1740501"/>
                <a:gd name="connsiteY3" fmla="*/ 507807 h 2269160"/>
                <a:gd name="connsiteX4" fmla="*/ 1740501 w 1740501"/>
                <a:gd name="connsiteY4" fmla="*/ 750179 h 2269160"/>
                <a:gd name="connsiteX0" fmla="*/ 0 w 1740501"/>
                <a:gd name="connsiteY0" fmla="*/ 2009393 h 2009393"/>
                <a:gd name="connsiteX1" fmla="*/ 605611 w 1740501"/>
                <a:gd name="connsiteY1" fmla="*/ 1457586 h 2009393"/>
                <a:gd name="connsiteX2" fmla="*/ 749773 w 1740501"/>
                <a:gd name="connsiteY2" fmla="*/ 66807 h 2009393"/>
                <a:gd name="connsiteX3" fmla="*/ 1136951 w 1740501"/>
                <a:gd name="connsiteY3" fmla="*/ 248040 h 2009393"/>
                <a:gd name="connsiteX4" fmla="*/ 1740501 w 1740501"/>
                <a:gd name="connsiteY4" fmla="*/ 490412 h 2009393"/>
                <a:gd name="connsiteX0" fmla="*/ 0 w 1740501"/>
                <a:gd name="connsiteY0" fmla="*/ 1761353 h 1761353"/>
                <a:gd name="connsiteX1" fmla="*/ 605611 w 1740501"/>
                <a:gd name="connsiteY1" fmla="*/ 1209546 h 1761353"/>
                <a:gd name="connsiteX2" fmla="*/ 1136951 w 1740501"/>
                <a:gd name="connsiteY2" fmla="*/ 0 h 1761353"/>
                <a:gd name="connsiteX3" fmla="*/ 1740501 w 1740501"/>
                <a:gd name="connsiteY3" fmla="*/ 242372 h 1761353"/>
                <a:gd name="connsiteX0" fmla="*/ 0 w 1740501"/>
                <a:gd name="connsiteY0" fmla="*/ 1518981 h 1518981"/>
                <a:gd name="connsiteX1" fmla="*/ 605611 w 1740501"/>
                <a:gd name="connsiteY1" fmla="*/ 967174 h 1518981"/>
                <a:gd name="connsiteX2" fmla="*/ 1740501 w 1740501"/>
                <a:gd name="connsiteY2" fmla="*/ 0 h 1518981"/>
                <a:gd name="connsiteX0" fmla="*/ 0 w 1707164"/>
                <a:gd name="connsiteY0" fmla="*/ 1623756 h 1623756"/>
                <a:gd name="connsiteX1" fmla="*/ 605611 w 1707164"/>
                <a:gd name="connsiteY1" fmla="*/ 1071949 h 1623756"/>
                <a:gd name="connsiteX2" fmla="*/ 1707164 w 1707164"/>
                <a:gd name="connsiteY2" fmla="*/ 0 h 1623756"/>
                <a:gd name="connsiteX0" fmla="*/ 0 w 1787876"/>
                <a:gd name="connsiteY0" fmla="*/ 1623756 h 1623756"/>
                <a:gd name="connsiteX1" fmla="*/ 605611 w 1787876"/>
                <a:gd name="connsiteY1" fmla="*/ 1071949 h 1623756"/>
                <a:gd name="connsiteX2" fmla="*/ 1713472 w 1787876"/>
                <a:gd name="connsiteY2" fmla="*/ 217274 h 1623756"/>
                <a:gd name="connsiteX3" fmla="*/ 1707164 w 1787876"/>
                <a:gd name="connsiteY3" fmla="*/ 0 h 1623756"/>
                <a:gd name="connsiteX0" fmla="*/ 0 w 1787876"/>
                <a:gd name="connsiteY0" fmla="*/ 1623756 h 1623756"/>
                <a:gd name="connsiteX1" fmla="*/ 605611 w 1787876"/>
                <a:gd name="connsiteY1" fmla="*/ 1071949 h 1623756"/>
                <a:gd name="connsiteX2" fmla="*/ 1713472 w 1787876"/>
                <a:gd name="connsiteY2" fmla="*/ 217274 h 1623756"/>
                <a:gd name="connsiteX3" fmla="*/ 1707164 w 1787876"/>
                <a:gd name="connsiteY3" fmla="*/ 0 h 1623756"/>
                <a:gd name="connsiteX0" fmla="*/ 0 w 1715560"/>
                <a:gd name="connsiteY0" fmla="*/ 1623756 h 1623756"/>
                <a:gd name="connsiteX1" fmla="*/ 605611 w 1715560"/>
                <a:gd name="connsiteY1" fmla="*/ 1071949 h 1623756"/>
                <a:gd name="connsiteX2" fmla="*/ 1713472 w 1715560"/>
                <a:gd name="connsiteY2" fmla="*/ 217274 h 1623756"/>
                <a:gd name="connsiteX3" fmla="*/ 1707164 w 1715560"/>
                <a:gd name="connsiteY3" fmla="*/ 0 h 1623756"/>
                <a:gd name="connsiteX0" fmla="*/ 0 w 1726214"/>
                <a:gd name="connsiteY0" fmla="*/ 1652331 h 1652331"/>
                <a:gd name="connsiteX1" fmla="*/ 605611 w 1726214"/>
                <a:gd name="connsiteY1" fmla="*/ 1100524 h 1652331"/>
                <a:gd name="connsiteX2" fmla="*/ 1713472 w 1726214"/>
                <a:gd name="connsiteY2" fmla="*/ 245849 h 1652331"/>
                <a:gd name="connsiteX3" fmla="*/ 1726214 w 1726214"/>
                <a:gd name="connsiteY3" fmla="*/ 0 h 1652331"/>
                <a:gd name="connsiteX0" fmla="*/ 0 w 1726214"/>
                <a:gd name="connsiteY0" fmla="*/ 1652331 h 1652331"/>
                <a:gd name="connsiteX1" fmla="*/ 605611 w 1726214"/>
                <a:gd name="connsiteY1" fmla="*/ 1100524 h 1652331"/>
                <a:gd name="connsiteX2" fmla="*/ 1713472 w 1726214"/>
                <a:gd name="connsiteY2" fmla="*/ 245849 h 1652331"/>
                <a:gd name="connsiteX3" fmla="*/ 1726214 w 1726214"/>
                <a:gd name="connsiteY3" fmla="*/ 0 h 1652331"/>
                <a:gd name="connsiteX0" fmla="*/ 0 w 1726214"/>
                <a:gd name="connsiteY0" fmla="*/ 1652331 h 1652331"/>
                <a:gd name="connsiteX1" fmla="*/ 605611 w 1726214"/>
                <a:gd name="connsiteY1" fmla="*/ 1100524 h 1652331"/>
                <a:gd name="connsiteX2" fmla="*/ 1565834 w 1726214"/>
                <a:gd name="connsiteY2" fmla="*/ 355387 h 1652331"/>
                <a:gd name="connsiteX3" fmla="*/ 1713472 w 1726214"/>
                <a:gd name="connsiteY3" fmla="*/ 245849 h 1652331"/>
                <a:gd name="connsiteX4" fmla="*/ 1726214 w 1726214"/>
                <a:gd name="connsiteY4" fmla="*/ 0 h 1652331"/>
                <a:gd name="connsiteX0" fmla="*/ 0 w 1726214"/>
                <a:gd name="connsiteY0" fmla="*/ 1652331 h 1652331"/>
                <a:gd name="connsiteX1" fmla="*/ 605611 w 1726214"/>
                <a:gd name="connsiteY1" fmla="*/ 1100524 h 1652331"/>
                <a:gd name="connsiteX2" fmla="*/ 1565834 w 1726214"/>
                <a:gd name="connsiteY2" fmla="*/ 355387 h 1652331"/>
                <a:gd name="connsiteX3" fmla="*/ 1713472 w 1726214"/>
                <a:gd name="connsiteY3" fmla="*/ 245849 h 1652331"/>
                <a:gd name="connsiteX4" fmla="*/ 1726214 w 1726214"/>
                <a:gd name="connsiteY4" fmla="*/ 0 h 1652331"/>
                <a:gd name="connsiteX0" fmla="*/ 0 w 1726214"/>
                <a:gd name="connsiteY0" fmla="*/ 1652331 h 1652331"/>
                <a:gd name="connsiteX1" fmla="*/ 605611 w 1726214"/>
                <a:gd name="connsiteY1" fmla="*/ 1100524 h 1652331"/>
                <a:gd name="connsiteX2" fmla="*/ 1008622 w 1726214"/>
                <a:gd name="connsiteY2" fmla="*/ 726862 h 1652331"/>
                <a:gd name="connsiteX3" fmla="*/ 1565834 w 1726214"/>
                <a:gd name="connsiteY3" fmla="*/ 355387 h 1652331"/>
                <a:gd name="connsiteX4" fmla="*/ 1713472 w 1726214"/>
                <a:gd name="connsiteY4" fmla="*/ 245849 h 1652331"/>
                <a:gd name="connsiteX5" fmla="*/ 1726214 w 1726214"/>
                <a:gd name="connsiteY5" fmla="*/ 0 h 1652331"/>
                <a:gd name="connsiteX0" fmla="*/ 0 w 1726214"/>
                <a:gd name="connsiteY0" fmla="*/ 1652331 h 1652331"/>
                <a:gd name="connsiteX1" fmla="*/ 605611 w 1726214"/>
                <a:gd name="connsiteY1" fmla="*/ 1100524 h 1652331"/>
                <a:gd name="connsiteX2" fmla="*/ 1008622 w 1726214"/>
                <a:gd name="connsiteY2" fmla="*/ 726862 h 1652331"/>
                <a:gd name="connsiteX3" fmla="*/ 1384859 w 1726214"/>
                <a:gd name="connsiteY3" fmla="*/ 498262 h 1652331"/>
                <a:gd name="connsiteX4" fmla="*/ 1565834 w 1726214"/>
                <a:gd name="connsiteY4" fmla="*/ 355387 h 1652331"/>
                <a:gd name="connsiteX5" fmla="*/ 1713472 w 1726214"/>
                <a:gd name="connsiteY5" fmla="*/ 245849 h 1652331"/>
                <a:gd name="connsiteX6" fmla="*/ 1726214 w 1726214"/>
                <a:gd name="connsiteY6" fmla="*/ 0 h 1652331"/>
                <a:gd name="connsiteX0" fmla="*/ 0 w 1726214"/>
                <a:gd name="connsiteY0" fmla="*/ 1652331 h 1652331"/>
                <a:gd name="connsiteX1" fmla="*/ 605611 w 1726214"/>
                <a:gd name="connsiteY1" fmla="*/ 1100524 h 1652331"/>
                <a:gd name="connsiteX2" fmla="*/ 1008622 w 1726214"/>
                <a:gd name="connsiteY2" fmla="*/ 726862 h 1652331"/>
                <a:gd name="connsiteX3" fmla="*/ 1384859 w 1726214"/>
                <a:gd name="connsiteY3" fmla="*/ 498262 h 1652331"/>
                <a:gd name="connsiteX4" fmla="*/ 1499159 w 1726214"/>
                <a:gd name="connsiteY4" fmla="*/ 422062 h 1652331"/>
                <a:gd name="connsiteX5" fmla="*/ 1565834 w 1726214"/>
                <a:gd name="connsiteY5" fmla="*/ 355387 h 1652331"/>
                <a:gd name="connsiteX6" fmla="*/ 1713472 w 1726214"/>
                <a:gd name="connsiteY6" fmla="*/ 245849 h 1652331"/>
                <a:gd name="connsiteX7" fmla="*/ 1726214 w 1726214"/>
                <a:gd name="connsiteY7" fmla="*/ 0 h 1652331"/>
                <a:gd name="connsiteX0" fmla="*/ 0 w 1726214"/>
                <a:gd name="connsiteY0" fmla="*/ 1652331 h 1652331"/>
                <a:gd name="connsiteX1" fmla="*/ 605611 w 1726214"/>
                <a:gd name="connsiteY1" fmla="*/ 1100524 h 1652331"/>
                <a:gd name="connsiteX2" fmla="*/ 1008622 w 1726214"/>
                <a:gd name="connsiteY2" fmla="*/ 726862 h 1652331"/>
                <a:gd name="connsiteX3" fmla="*/ 1384859 w 1726214"/>
                <a:gd name="connsiteY3" fmla="*/ 498262 h 1652331"/>
                <a:gd name="connsiteX4" fmla="*/ 1518209 w 1726214"/>
                <a:gd name="connsiteY4" fmla="*/ 422062 h 1652331"/>
                <a:gd name="connsiteX5" fmla="*/ 1565834 w 1726214"/>
                <a:gd name="connsiteY5" fmla="*/ 355387 h 1652331"/>
                <a:gd name="connsiteX6" fmla="*/ 1713472 w 1726214"/>
                <a:gd name="connsiteY6" fmla="*/ 245849 h 1652331"/>
                <a:gd name="connsiteX7" fmla="*/ 1726214 w 1726214"/>
                <a:gd name="connsiteY7" fmla="*/ 0 h 1652331"/>
                <a:gd name="connsiteX0" fmla="*/ 0 w 1726214"/>
                <a:gd name="connsiteY0" fmla="*/ 1652331 h 1652331"/>
                <a:gd name="connsiteX1" fmla="*/ 605611 w 1726214"/>
                <a:gd name="connsiteY1" fmla="*/ 1100524 h 1652331"/>
                <a:gd name="connsiteX2" fmla="*/ 1008622 w 1726214"/>
                <a:gd name="connsiteY2" fmla="*/ 726862 h 1652331"/>
                <a:gd name="connsiteX3" fmla="*/ 1384859 w 1726214"/>
                <a:gd name="connsiteY3" fmla="*/ 498262 h 1652331"/>
                <a:gd name="connsiteX4" fmla="*/ 1518209 w 1726214"/>
                <a:gd name="connsiteY4" fmla="*/ 422062 h 1652331"/>
                <a:gd name="connsiteX5" fmla="*/ 1575359 w 1726214"/>
                <a:gd name="connsiteY5" fmla="*/ 341099 h 1652331"/>
                <a:gd name="connsiteX6" fmla="*/ 1713472 w 1726214"/>
                <a:gd name="connsiteY6" fmla="*/ 245849 h 1652331"/>
                <a:gd name="connsiteX7" fmla="*/ 1726214 w 1726214"/>
                <a:gd name="connsiteY7" fmla="*/ 0 h 1652331"/>
                <a:gd name="connsiteX0" fmla="*/ 0 w 1726214"/>
                <a:gd name="connsiteY0" fmla="*/ 1652331 h 1652331"/>
                <a:gd name="connsiteX1" fmla="*/ 605611 w 1726214"/>
                <a:gd name="connsiteY1" fmla="*/ 1100524 h 1652331"/>
                <a:gd name="connsiteX2" fmla="*/ 1008622 w 1726214"/>
                <a:gd name="connsiteY2" fmla="*/ 726862 h 1652331"/>
                <a:gd name="connsiteX3" fmla="*/ 1384859 w 1726214"/>
                <a:gd name="connsiteY3" fmla="*/ 498262 h 1652331"/>
                <a:gd name="connsiteX4" fmla="*/ 1518209 w 1726214"/>
                <a:gd name="connsiteY4" fmla="*/ 422062 h 1652331"/>
                <a:gd name="connsiteX5" fmla="*/ 1575359 w 1726214"/>
                <a:gd name="connsiteY5" fmla="*/ 341099 h 1652331"/>
                <a:gd name="connsiteX6" fmla="*/ 1713472 w 1726214"/>
                <a:gd name="connsiteY6" fmla="*/ 245849 h 1652331"/>
                <a:gd name="connsiteX7" fmla="*/ 1726214 w 1726214"/>
                <a:gd name="connsiteY7" fmla="*/ 0 h 1652331"/>
                <a:gd name="connsiteX0" fmla="*/ 0 w 1726214"/>
                <a:gd name="connsiteY0" fmla="*/ 1652331 h 1652331"/>
                <a:gd name="connsiteX1" fmla="*/ 605611 w 1726214"/>
                <a:gd name="connsiteY1" fmla="*/ 1100524 h 1652331"/>
                <a:gd name="connsiteX2" fmla="*/ 1008622 w 1726214"/>
                <a:gd name="connsiteY2" fmla="*/ 726862 h 1652331"/>
                <a:gd name="connsiteX3" fmla="*/ 1384859 w 1726214"/>
                <a:gd name="connsiteY3" fmla="*/ 498262 h 1652331"/>
                <a:gd name="connsiteX4" fmla="*/ 1518209 w 1726214"/>
                <a:gd name="connsiteY4" fmla="*/ 422062 h 1652331"/>
                <a:gd name="connsiteX5" fmla="*/ 1575359 w 1726214"/>
                <a:gd name="connsiteY5" fmla="*/ 341099 h 1652331"/>
                <a:gd name="connsiteX6" fmla="*/ 1713472 w 1726214"/>
                <a:gd name="connsiteY6" fmla="*/ 245849 h 1652331"/>
                <a:gd name="connsiteX7" fmla="*/ 1726214 w 1726214"/>
                <a:gd name="connsiteY7" fmla="*/ 0 h 1652331"/>
                <a:gd name="connsiteX0" fmla="*/ 0 w 1726214"/>
                <a:gd name="connsiteY0" fmla="*/ 1652331 h 1652331"/>
                <a:gd name="connsiteX1" fmla="*/ 605611 w 1726214"/>
                <a:gd name="connsiteY1" fmla="*/ 1100524 h 1652331"/>
                <a:gd name="connsiteX2" fmla="*/ 1008622 w 1726214"/>
                <a:gd name="connsiteY2" fmla="*/ 726862 h 1652331"/>
                <a:gd name="connsiteX3" fmla="*/ 1384859 w 1726214"/>
                <a:gd name="connsiteY3" fmla="*/ 498262 h 1652331"/>
                <a:gd name="connsiteX4" fmla="*/ 1518209 w 1726214"/>
                <a:gd name="connsiteY4" fmla="*/ 422062 h 1652331"/>
                <a:gd name="connsiteX5" fmla="*/ 1575359 w 1726214"/>
                <a:gd name="connsiteY5" fmla="*/ 341099 h 1652331"/>
                <a:gd name="connsiteX6" fmla="*/ 1718234 w 1726214"/>
                <a:gd name="connsiteY6" fmla="*/ 255374 h 1652331"/>
                <a:gd name="connsiteX7" fmla="*/ 1726214 w 1726214"/>
                <a:gd name="connsiteY7" fmla="*/ 0 h 1652331"/>
                <a:gd name="connsiteX0" fmla="*/ 0 w 1726214"/>
                <a:gd name="connsiteY0" fmla="*/ 1652331 h 1652331"/>
                <a:gd name="connsiteX1" fmla="*/ 605611 w 1726214"/>
                <a:gd name="connsiteY1" fmla="*/ 1100524 h 1652331"/>
                <a:gd name="connsiteX2" fmla="*/ 1008622 w 1726214"/>
                <a:gd name="connsiteY2" fmla="*/ 726862 h 1652331"/>
                <a:gd name="connsiteX3" fmla="*/ 1384859 w 1726214"/>
                <a:gd name="connsiteY3" fmla="*/ 498262 h 1652331"/>
                <a:gd name="connsiteX4" fmla="*/ 1518209 w 1726214"/>
                <a:gd name="connsiteY4" fmla="*/ 422062 h 1652331"/>
                <a:gd name="connsiteX5" fmla="*/ 1575359 w 1726214"/>
                <a:gd name="connsiteY5" fmla="*/ 341099 h 1652331"/>
                <a:gd name="connsiteX6" fmla="*/ 1718234 w 1726214"/>
                <a:gd name="connsiteY6" fmla="*/ 255374 h 1652331"/>
                <a:gd name="connsiteX7" fmla="*/ 1726214 w 1726214"/>
                <a:gd name="connsiteY7" fmla="*/ 0 h 1652331"/>
                <a:gd name="connsiteX0" fmla="*/ 0 w 1726214"/>
                <a:gd name="connsiteY0" fmla="*/ 1652331 h 1652331"/>
                <a:gd name="connsiteX1" fmla="*/ 605611 w 1726214"/>
                <a:gd name="connsiteY1" fmla="*/ 1100524 h 1652331"/>
                <a:gd name="connsiteX2" fmla="*/ 1008622 w 1726214"/>
                <a:gd name="connsiteY2" fmla="*/ 726862 h 1652331"/>
                <a:gd name="connsiteX3" fmla="*/ 1384859 w 1726214"/>
                <a:gd name="connsiteY3" fmla="*/ 498262 h 1652331"/>
                <a:gd name="connsiteX4" fmla="*/ 1518209 w 1726214"/>
                <a:gd name="connsiteY4" fmla="*/ 422062 h 1652331"/>
                <a:gd name="connsiteX5" fmla="*/ 1575359 w 1726214"/>
                <a:gd name="connsiteY5" fmla="*/ 341099 h 1652331"/>
                <a:gd name="connsiteX6" fmla="*/ 1718234 w 1726214"/>
                <a:gd name="connsiteY6" fmla="*/ 255374 h 1652331"/>
                <a:gd name="connsiteX7" fmla="*/ 1726214 w 1726214"/>
                <a:gd name="connsiteY7" fmla="*/ 0 h 1652331"/>
                <a:gd name="connsiteX0" fmla="*/ 0 w 1726214"/>
                <a:gd name="connsiteY0" fmla="*/ 1652331 h 1652331"/>
                <a:gd name="connsiteX1" fmla="*/ 605611 w 1726214"/>
                <a:gd name="connsiteY1" fmla="*/ 1100524 h 1652331"/>
                <a:gd name="connsiteX2" fmla="*/ 1008622 w 1726214"/>
                <a:gd name="connsiteY2" fmla="*/ 726862 h 1652331"/>
                <a:gd name="connsiteX3" fmla="*/ 1384859 w 1726214"/>
                <a:gd name="connsiteY3" fmla="*/ 498262 h 1652331"/>
                <a:gd name="connsiteX4" fmla="*/ 1518209 w 1726214"/>
                <a:gd name="connsiteY4" fmla="*/ 422062 h 1652331"/>
                <a:gd name="connsiteX5" fmla="*/ 1575359 w 1726214"/>
                <a:gd name="connsiteY5" fmla="*/ 341099 h 1652331"/>
                <a:gd name="connsiteX6" fmla="*/ 1718234 w 1726214"/>
                <a:gd name="connsiteY6" fmla="*/ 255374 h 1652331"/>
                <a:gd name="connsiteX7" fmla="*/ 1726214 w 1726214"/>
                <a:gd name="connsiteY7" fmla="*/ 0 h 1652331"/>
                <a:gd name="connsiteX0" fmla="*/ 0 w 1726214"/>
                <a:gd name="connsiteY0" fmla="*/ 1652331 h 1652331"/>
                <a:gd name="connsiteX1" fmla="*/ 600849 w 1726214"/>
                <a:gd name="connsiteY1" fmla="*/ 1086237 h 1652331"/>
                <a:gd name="connsiteX2" fmla="*/ 1008622 w 1726214"/>
                <a:gd name="connsiteY2" fmla="*/ 726862 h 1652331"/>
                <a:gd name="connsiteX3" fmla="*/ 1384859 w 1726214"/>
                <a:gd name="connsiteY3" fmla="*/ 498262 h 1652331"/>
                <a:gd name="connsiteX4" fmla="*/ 1518209 w 1726214"/>
                <a:gd name="connsiteY4" fmla="*/ 422062 h 1652331"/>
                <a:gd name="connsiteX5" fmla="*/ 1575359 w 1726214"/>
                <a:gd name="connsiteY5" fmla="*/ 341099 h 1652331"/>
                <a:gd name="connsiteX6" fmla="*/ 1718234 w 1726214"/>
                <a:gd name="connsiteY6" fmla="*/ 255374 h 1652331"/>
                <a:gd name="connsiteX7" fmla="*/ 1726214 w 1726214"/>
                <a:gd name="connsiteY7" fmla="*/ 0 h 1652331"/>
                <a:gd name="connsiteX0" fmla="*/ 0 w 1735739"/>
                <a:gd name="connsiteY0" fmla="*/ 1680906 h 1680906"/>
                <a:gd name="connsiteX1" fmla="*/ 610374 w 1735739"/>
                <a:gd name="connsiteY1" fmla="*/ 1086237 h 1680906"/>
                <a:gd name="connsiteX2" fmla="*/ 1018147 w 1735739"/>
                <a:gd name="connsiteY2" fmla="*/ 726862 h 1680906"/>
                <a:gd name="connsiteX3" fmla="*/ 1394384 w 1735739"/>
                <a:gd name="connsiteY3" fmla="*/ 498262 h 1680906"/>
                <a:gd name="connsiteX4" fmla="*/ 1527734 w 1735739"/>
                <a:gd name="connsiteY4" fmla="*/ 422062 h 1680906"/>
                <a:gd name="connsiteX5" fmla="*/ 1584884 w 1735739"/>
                <a:gd name="connsiteY5" fmla="*/ 341099 h 1680906"/>
                <a:gd name="connsiteX6" fmla="*/ 1727759 w 1735739"/>
                <a:gd name="connsiteY6" fmla="*/ 255374 h 1680906"/>
                <a:gd name="connsiteX7" fmla="*/ 1735739 w 1735739"/>
                <a:gd name="connsiteY7" fmla="*/ 0 h 1680906"/>
                <a:gd name="connsiteX0" fmla="*/ 0 w 1735739"/>
                <a:gd name="connsiteY0" fmla="*/ 1680906 h 1680906"/>
                <a:gd name="connsiteX1" fmla="*/ 610374 w 1735739"/>
                <a:gd name="connsiteY1" fmla="*/ 1086237 h 1680906"/>
                <a:gd name="connsiteX2" fmla="*/ 1018147 w 1735739"/>
                <a:gd name="connsiteY2" fmla="*/ 726862 h 1680906"/>
                <a:gd name="connsiteX3" fmla="*/ 1394384 w 1735739"/>
                <a:gd name="connsiteY3" fmla="*/ 498262 h 1680906"/>
                <a:gd name="connsiteX4" fmla="*/ 1527734 w 1735739"/>
                <a:gd name="connsiteY4" fmla="*/ 422062 h 1680906"/>
                <a:gd name="connsiteX5" fmla="*/ 1584884 w 1735739"/>
                <a:gd name="connsiteY5" fmla="*/ 341099 h 1680906"/>
                <a:gd name="connsiteX6" fmla="*/ 1727759 w 1735739"/>
                <a:gd name="connsiteY6" fmla="*/ 255374 h 1680906"/>
                <a:gd name="connsiteX7" fmla="*/ 1735739 w 1735739"/>
                <a:gd name="connsiteY7" fmla="*/ 0 h 1680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5739" h="1680906">
                  <a:moveTo>
                    <a:pt x="0" y="1680906"/>
                  </a:moveTo>
                  <a:cubicBezTo>
                    <a:pt x="299207" y="1374454"/>
                    <a:pt x="440683" y="1245244"/>
                    <a:pt x="610374" y="1086237"/>
                  </a:cubicBezTo>
                  <a:cubicBezTo>
                    <a:pt x="780065" y="927230"/>
                    <a:pt x="890654" y="832001"/>
                    <a:pt x="1018147" y="726862"/>
                  </a:cubicBezTo>
                  <a:cubicBezTo>
                    <a:pt x="1145640" y="621723"/>
                    <a:pt x="1316596" y="546681"/>
                    <a:pt x="1394384" y="498262"/>
                  </a:cubicBezTo>
                  <a:cubicBezTo>
                    <a:pt x="1472172" y="449843"/>
                    <a:pt x="1497572" y="445874"/>
                    <a:pt x="1527734" y="422062"/>
                  </a:cubicBezTo>
                  <a:cubicBezTo>
                    <a:pt x="1557896" y="398250"/>
                    <a:pt x="1545196" y="372849"/>
                    <a:pt x="1584884" y="341099"/>
                  </a:cubicBezTo>
                  <a:cubicBezTo>
                    <a:pt x="1621891" y="308191"/>
                    <a:pt x="1662135" y="293174"/>
                    <a:pt x="1727759" y="255374"/>
                  </a:cubicBezTo>
                  <a:cubicBezTo>
                    <a:pt x="1725613" y="171966"/>
                    <a:pt x="1727265" y="103682"/>
                    <a:pt x="1735739" y="0"/>
                  </a:cubicBezTo>
                </a:path>
              </a:pathLst>
            </a:custGeom>
            <a:noFill/>
            <a:ln w="31750">
              <a:solidFill>
                <a:srgbClr val="00B0F0"/>
              </a:solidFill>
              <a:prstDash val="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Puolivapaa piirto 12"/>
            <p:cNvSpPr/>
            <p:nvPr/>
          </p:nvSpPr>
          <p:spPr>
            <a:xfrm>
              <a:off x="8368741" y="4373522"/>
              <a:ext cx="2488600" cy="141328"/>
            </a:xfrm>
            <a:custGeom>
              <a:avLst/>
              <a:gdLst>
                <a:gd name="connsiteX0" fmla="*/ 0 w 2215171"/>
                <a:gd name="connsiteY0" fmla="*/ 0 h 1427069"/>
                <a:gd name="connsiteX1" fmla="*/ 461319 w 2215171"/>
                <a:gd name="connsiteY1" fmla="*/ 403654 h 1427069"/>
                <a:gd name="connsiteX2" fmla="*/ 848498 w 2215171"/>
                <a:gd name="connsiteY2" fmla="*/ 757881 h 1427069"/>
                <a:gd name="connsiteX3" fmla="*/ 1145060 w 2215171"/>
                <a:gd name="connsiteY3" fmla="*/ 972064 h 1427069"/>
                <a:gd name="connsiteX4" fmla="*/ 1532238 w 2215171"/>
                <a:gd name="connsiteY4" fmla="*/ 1153297 h 1427069"/>
                <a:gd name="connsiteX5" fmla="*/ 2150076 w 2215171"/>
                <a:gd name="connsiteY5" fmla="*/ 1400432 h 1427069"/>
                <a:gd name="connsiteX6" fmla="*/ 2166552 w 2215171"/>
                <a:gd name="connsiteY6" fmla="*/ 1408670 h 1427069"/>
                <a:gd name="connsiteX0" fmla="*/ 0 w 2150076"/>
                <a:gd name="connsiteY0" fmla="*/ 0 h 1400432"/>
                <a:gd name="connsiteX1" fmla="*/ 461319 w 2150076"/>
                <a:gd name="connsiteY1" fmla="*/ 403654 h 1400432"/>
                <a:gd name="connsiteX2" fmla="*/ 848498 w 2150076"/>
                <a:gd name="connsiteY2" fmla="*/ 757881 h 1400432"/>
                <a:gd name="connsiteX3" fmla="*/ 1145060 w 2150076"/>
                <a:gd name="connsiteY3" fmla="*/ 972064 h 1400432"/>
                <a:gd name="connsiteX4" fmla="*/ 1532238 w 2150076"/>
                <a:gd name="connsiteY4" fmla="*/ 1153297 h 1400432"/>
                <a:gd name="connsiteX5" fmla="*/ 2150076 w 2150076"/>
                <a:gd name="connsiteY5" fmla="*/ 1400432 h 1400432"/>
                <a:gd name="connsiteX0" fmla="*/ 0 w 2135788"/>
                <a:gd name="connsiteY0" fmla="*/ 0 h 1395669"/>
                <a:gd name="connsiteX1" fmla="*/ 461319 w 2135788"/>
                <a:gd name="connsiteY1" fmla="*/ 403654 h 1395669"/>
                <a:gd name="connsiteX2" fmla="*/ 848498 w 2135788"/>
                <a:gd name="connsiteY2" fmla="*/ 757881 h 1395669"/>
                <a:gd name="connsiteX3" fmla="*/ 1145060 w 2135788"/>
                <a:gd name="connsiteY3" fmla="*/ 972064 h 1395669"/>
                <a:gd name="connsiteX4" fmla="*/ 1532238 w 2135788"/>
                <a:gd name="connsiteY4" fmla="*/ 1153297 h 1395669"/>
                <a:gd name="connsiteX5" fmla="*/ 2135788 w 2135788"/>
                <a:gd name="connsiteY5" fmla="*/ 1395669 h 1395669"/>
                <a:gd name="connsiteX0" fmla="*/ 269327 w 1862857"/>
                <a:gd name="connsiteY0" fmla="*/ 0 h 1938594"/>
                <a:gd name="connsiteX1" fmla="*/ 730646 w 1862857"/>
                <a:gd name="connsiteY1" fmla="*/ 403654 h 1938594"/>
                <a:gd name="connsiteX2" fmla="*/ 1117825 w 1862857"/>
                <a:gd name="connsiteY2" fmla="*/ 757881 h 1938594"/>
                <a:gd name="connsiteX3" fmla="*/ 1414387 w 1862857"/>
                <a:gd name="connsiteY3" fmla="*/ 972064 h 1938594"/>
                <a:gd name="connsiteX4" fmla="*/ 1801565 w 1862857"/>
                <a:gd name="connsiteY4" fmla="*/ 1153297 h 1938594"/>
                <a:gd name="connsiteX5" fmla="*/ 4815 w 1862857"/>
                <a:gd name="connsiteY5" fmla="*/ 1938594 h 1938594"/>
                <a:gd name="connsiteX0" fmla="*/ 300465 w 1480422"/>
                <a:gd name="connsiteY0" fmla="*/ 0 h 1938594"/>
                <a:gd name="connsiteX1" fmla="*/ 761784 w 1480422"/>
                <a:gd name="connsiteY1" fmla="*/ 403654 h 1938594"/>
                <a:gd name="connsiteX2" fmla="*/ 1148963 w 1480422"/>
                <a:gd name="connsiteY2" fmla="*/ 757881 h 1938594"/>
                <a:gd name="connsiteX3" fmla="*/ 1445525 w 1480422"/>
                <a:gd name="connsiteY3" fmla="*/ 972064 h 1938594"/>
                <a:gd name="connsiteX4" fmla="*/ 303941 w 1480422"/>
                <a:gd name="connsiteY4" fmla="*/ 1181872 h 1938594"/>
                <a:gd name="connsiteX5" fmla="*/ 35953 w 1480422"/>
                <a:gd name="connsiteY5" fmla="*/ 1938594 h 1938594"/>
                <a:gd name="connsiteX0" fmla="*/ 300465 w 1160495"/>
                <a:gd name="connsiteY0" fmla="*/ 0 h 1938594"/>
                <a:gd name="connsiteX1" fmla="*/ 761784 w 1160495"/>
                <a:gd name="connsiteY1" fmla="*/ 403654 h 1938594"/>
                <a:gd name="connsiteX2" fmla="*/ 1148963 w 1160495"/>
                <a:gd name="connsiteY2" fmla="*/ 757881 h 1938594"/>
                <a:gd name="connsiteX3" fmla="*/ 303941 w 1160495"/>
                <a:gd name="connsiteY3" fmla="*/ 1181872 h 1938594"/>
                <a:gd name="connsiteX4" fmla="*/ 35953 w 1160495"/>
                <a:gd name="connsiteY4" fmla="*/ 1938594 h 1938594"/>
                <a:gd name="connsiteX0" fmla="*/ 300465 w 761784"/>
                <a:gd name="connsiteY0" fmla="*/ 0 h 1938594"/>
                <a:gd name="connsiteX1" fmla="*/ 761784 w 761784"/>
                <a:gd name="connsiteY1" fmla="*/ 403654 h 1938594"/>
                <a:gd name="connsiteX2" fmla="*/ 303941 w 761784"/>
                <a:gd name="connsiteY2" fmla="*/ 1181872 h 1938594"/>
                <a:gd name="connsiteX3" fmla="*/ 35953 w 761784"/>
                <a:gd name="connsiteY3" fmla="*/ 1938594 h 1938594"/>
                <a:gd name="connsiteX0" fmla="*/ 287637 w 548932"/>
                <a:gd name="connsiteY0" fmla="*/ 0 h 1938594"/>
                <a:gd name="connsiteX1" fmla="*/ 548931 w 548932"/>
                <a:gd name="connsiteY1" fmla="*/ 365554 h 1938594"/>
                <a:gd name="connsiteX2" fmla="*/ 291113 w 548932"/>
                <a:gd name="connsiteY2" fmla="*/ 1181872 h 1938594"/>
                <a:gd name="connsiteX3" fmla="*/ 23125 w 548932"/>
                <a:gd name="connsiteY3" fmla="*/ 1938594 h 1938594"/>
                <a:gd name="connsiteX0" fmla="*/ 635300 w 635300"/>
                <a:gd name="connsiteY0" fmla="*/ 0 h 1810006"/>
                <a:gd name="connsiteX1" fmla="*/ 548931 w 635300"/>
                <a:gd name="connsiteY1" fmla="*/ 236966 h 1810006"/>
                <a:gd name="connsiteX2" fmla="*/ 291113 w 635300"/>
                <a:gd name="connsiteY2" fmla="*/ 1053284 h 1810006"/>
                <a:gd name="connsiteX3" fmla="*/ 23125 w 635300"/>
                <a:gd name="connsiteY3" fmla="*/ 1810006 h 1810006"/>
                <a:gd name="connsiteX0" fmla="*/ 636229 w 636229"/>
                <a:gd name="connsiteY0" fmla="*/ 0 h 1810006"/>
                <a:gd name="connsiteX1" fmla="*/ 549860 w 636229"/>
                <a:gd name="connsiteY1" fmla="*/ 236966 h 1810006"/>
                <a:gd name="connsiteX2" fmla="*/ 277754 w 636229"/>
                <a:gd name="connsiteY2" fmla="*/ 1053284 h 1810006"/>
                <a:gd name="connsiteX3" fmla="*/ 24054 w 636229"/>
                <a:gd name="connsiteY3" fmla="*/ 1810006 h 1810006"/>
                <a:gd name="connsiteX0" fmla="*/ 612175 w 612175"/>
                <a:gd name="connsiteY0" fmla="*/ 0 h 1810006"/>
                <a:gd name="connsiteX1" fmla="*/ 525806 w 612175"/>
                <a:gd name="connsiteY1" fmla="*/ 236966 h 1810006"/>
                <a:gd name="connsiteX2" fmla="*/ 253700 w 612175"/>
                <a:gd name="connsiteY2" fmla="*/ 1053284 h 1810006"/>
                <a:gd name="connsiteX3" fmla="*/ 0 w 612175"/>
                <a:gd name="connsiteY3" fmla="*/ 1810006 h 1810006"/>
                <a:gd name="connsiteX0" fmla="*/ 602650 w 602650"/>
                <a:gd name="connsiteY0" fmla="*/ 0 h 1767143"/>
                <a:gd name="connsiteX1" fmla="*/ 516281 w 602650"/>
                <a:gd name="connsiteY1" fmla="*/ 236966 h 1767143"/>
                <a:gd name="connsiteX2" fmla="*/ 244175 w 602650"/>
                <a:gd name="connsiteY2" fmla="*/ 1053284 h 1767143"/>
                <a:gd name="connsiteX3" fmla="*/ 0 w 602650"/>
                <a:gd name="connsiteY3" fmla="*/ 1767143 h 1767143"/>
                <a:gd name="connsiteX0" fmla="*/ 602650 w 602650"/>
                <a:gd name="connsiteY0" fmla="*/ 0 h 1767143"/>
                <a:gd name="connsiteX1" fmla="*/ 516281 w 602650"/>
                <a:gd name="connsiteY1" fmla="*/ 236966 h 1767143"/>
                <a:gd name="connsiteX2" fmla="*/ 244175 w 602650"/>
                <a:gd name="connsiteY2" fmla="*/ 1053284 h 1767143"/>
                <a:gd name="connsiteX3" fmla="*/ 0 w 602650"/>
                <a:gd name="connsiteY3" fmla="*/ 1767143 h 1767143"/>
                <a:gd name="connsiteX0" fmla="*/ 602650 w 602650"/>
                <a:gd name="connsiteY0" fmla="*/ 0 h 1767143"/>
                <a:gd name="connsiteX1" fmla="*/ 516281 w 602650"/>
                <a:gd name="connsiteY1" fmla="*/ 236966 h 1767143"/>
                <a:gd name="connsiteX2" fmla="*/ 244175 w 602650"/>
                <a:gd name="connsiteY2" fmla="*/ 1053284 h 1767143"/>
                <a:gd name="connsiteX3" fmla="*/ 0 w 602650"/>
                <a:gd name="connsiteY3" fmla="*/ 1767143 h 1767143"/>
                <a:gd name="connsiteX0" fmla="*/ 602650 w 602650"/>
                <a:gd name="connsiteY0" fmla="*/ 0 h 1767143"/>
                <a:gd name="connsiteX1" fmla="*/ 492468 w 602650"/>
                <a:gd name="connsiteY1" fmla="*/ 336978 h 1767143"/>
                <a:gd name="connsiteX2" fmla="*/ 244175 w 602650"/>
                <a:gd name="connsiteY2" fmla="*/ 1053284 h 1767143"/>
                <a:gd name="connsiteX3" fmla="*/ 0 w 602650"/>
                <a:gd name="connsiteY3" fmla="*/ 1767143 h 1767143"/>
                <a:gd name="connsiteX0" fmla="*/ 602650 w 602650"/>
                <a:gd name="connsiteY0" fmla="*/ 0 h 1767143"/>
                <a:gd name="connsiteX1" fmla="*/ 492468 w 602650"/>
                <a:gd name="connsiteY1" fmla="*/ 336978 h 1767143"/>
                <a:gd name="connsiteX2" fmla="*/ 244175 w 602650"/>
                <a:gd name="connsiteY2" fmla="*/ 1053284 h 1767143"/>
                <a:gd name="connsiteX3" fmla="*/ 0 w 602650"/>
                <a:gd name="connsiteY3" fmla="*/ 1767143 h 1767143"/>
                <a:gd name="connsiteX0" fmla="*/ 602650 w 602650"/>
                <a:gd name="connsiteY0" fmla="*/ 0 h 1767143"/>
                <a:gd name="connsiteX1" fmla="*/ 482943 w 602650"/>
                <a:gd name="connsiteY1" fmla="*/ 351266 h 1767143"/>
                <a:gd name="connsiteX2" fmla="*/ 244175 w 602650"/>
                <a:gd name="connsiteY2" fmla="*/ 1053284 h 1767143"/>
                <a:gd name="connsiteX3" fmla="*/ 0 w 602650"/>
                <a:gd name="connsiteY3" fmla="*/ 1767143 h 1767143"/>
                <a:gd name="connsiteX0" fmla="*/ 2569562 w 2569562"/>
                <a:gd name="connsiteY0" fmla="*/ 1416578 h 1431121"/>
                <a:gd name="connsiteX1" fmla="*/ 482943 w 2569562"/>
                <a:gd name="connsiteY1" fmla="*/ 15244 h 1431121"/>
                <a:gd name="connsiteX2" fmla="*/ 244175 w 2569562"/>
                <a:gd name="connsiteY2" fmla="*/ 717262 h 1431121"/>
                <a:gd name="connsiteX3" fmla="*/ 0 w 2569562"/>
                <a:gd name="connsiteY3" fmla="*/ 1431121 h 1431121"/>
                <a:gd name="connsiteX0" fmla="*/ 2569562 w 2569562"/>
                <a:gd name="connsiteY0" fmla="*/ 699440 h 824637"/>
                <a:gd name="connsiteX1" fmla="*/ 1335430 w 2569562"/>
                <a:gd name="connsiteY1" fmla="*/ 774481 h 824637"/>
                <a:gd name="connsiteX2" fmla="*/ 244175 w 2569562"/>
                <a:gd name="connsiteY2" fmla="*/ 124 h 824637"/>
                <a:gd name="connsiteX3" fmla="*/ 0 w 2569562"/>
                <a:gd name="connsiteY3" fmla="*/ 713983 h 824637"/>
                <a:gd name="connsiteX0" fmla="*/ 2569562 w 2569562"/>
                <a:gd name="connsiteY0" fmla="*/ 0 h 75125"/>
                <a:gd name="connsiteX1" fmla="*/ 1335430 w 2569562"/>
                <a:gd name="connsiteY1" fmla="*/ 75041 h 75125"/>
                <a:gd name="connsiteX2" fmla="*/ 0 w 2569562"/>
                <a:gd name="connsiteY2" fmla="*/ 14543 h 75125"/>
                <a:gd name="connsiteX0" fmla="*/ 2569562 w 2569562"/>
                <a:gd name="connsiteY0" fmla="*/ 0 h 75125"/>
                <a:gd name="connsiteX1" fmla="*/ 1335430 w 2569562"/>
                <a:gd name="connsiteY1" fmla="*/ 75041 h 75125"/>
                <a:gd name="connsiteX2" fmla="*/ 0 w 2569562"/>
                <a:gd name="connsiteY2" fmla="*/ 14543 h 75125"/>
                <a:gd name="connsiteX0" fmla="*/ 2593375 w 2593375"/>
                <a:gd name="connsiteY0" fmla="*/ 0 h 65526"/>
                <a:gd name="connsiteX1" fmla="*/ 1335430 w 2593375"/>
                <a:gd name="connsiteY1" fmla="*/ 65516 h 65526"/>
                <a:gd name="connsiteX2" fmla="*/ 0 w 2593375"/>
                <a:gd name="connsiteY2" fmla="*/ 5018 h 65526"/>
                <a:gd name="connsiteX0" fmla="*/ 2593375 w 2593375"/>
                <a:gd name="connsiteY0" fmla="*/ 0 h 65526"/>
                <a:gd name="connsiteX1" fmla="*/ 1335430 w 2593375"/>
                <a:gd name="connsiteY1" fmla="*/ 65516 h 65526"/>
                <a:gd name="connsiteX2" fmla="*/ 0 w 2593375"/>
                <a:gd name="connsiteY2" fmla="*/ 5018 h 65526"/>
                <a:gd name="connsiteX0" fmla="*/ 2593375 w 2593375"/>
                <a:gd name="connsiteY0" fmla="*/ 0 h 142421"/>
                <a:gd name="connsiteX1" fmla="*/ 1335430 w 2593375"/>
                <a:gd name="connsiteY1" fmla="*/ 65516 h 142421"/>
                <a:gd name="connsiteX2" fmla="*/ 494273 w 2593375"/>
                <a:gd name="connsiteY2" fmla="*/ 141328 h 142421"/>
                <a:gd name="connsiteX3" fmla="*/ 0 w 2593375"/>
                <a:gd name="connsiteY3" fmla="*/ 5018 h 142421"/>
                <a:gd name="connsiteX0" fmla="*/ 2593375 w 2593375"/>
                <a:gd name="connsiteY0" fmla="*/ 0 h 141328"/>
                <a:gd name="connsiteX1" fmla="*/ 1335430 w 2593375"/>
                <a:gd name="connsiteY1" fmla="*/ 65516 h 141328"/>
                <a:gd name="connsiteX2" fmla="*/ 494273 w 2593375"/>
                <a:gd name="connsiteY2" fmla="*/ 141328 h 141328"/>
                <a:gd name="connsiteX3" fmla="*/ 0 w 2593375"/>
                <a:gd name="connsiteY3" fmla="*/ 5018 h 141328"/>
                <a:gd name="connsiteX0" fmla="*/ 2593375 w 2593375"/>
                <a:gd name="connsiteY0" fmla="*/ 0 h 141328"/>
                <a:gd name="connsiteX1" fmla="*/ 1316380 w 2593375"/>
                <a:gd name="connsiteY1" fmla="*/ 84566 h 141328"/>
                <a:gd name="connsiteX2" fmla="*/ 494273 w 2593375"/>
                <a:gd name="connsiteY2" fmla="*/ 141328 h 141328"/>
                <a:gd name="connsiteX3" fmla="*/ 0 w 2593375"/>
                <a:gd name="connsiteY3" fmla="*/ 5018 h 141328"/>
                <a:gd name="connsiteX0" fmla="*/ 2593375 w 2593375"/>
                <a:gd name="connsiteY0" fmla="*/ 0 h 141328"/>
                <a:gd name="connsiteX1" fmla="*/ 1302092 w 2593375"/>
                <a:gd name="connsiteY1" fmla="*/ 75041 h 141328"/>
                <a:gd name="connsiteX2" fmla="*/ 494273 w 2593375"/>
                <a:gd name="connsiteY2" fmla="*/ 141328 h 141328"/>
                <a:gd name="connsiteX3" fmla="*/ 0 w 2593375"/>
                <a:gd name="connsiteY3" fmla="*/ 5018 h 141328"/>
                <a:gd name="connsiteX0" fmla="*/ 2617187 w 2617187"/>
                <a:gd name="connsiteY0" fmla="*/ 14032 h 155360"/>
                <a:gd name="connsiteX1" fmla="*/ 1325904 w 2617187"/>
                <a:gd name="connsiteY1" fmla="*/ 89073 h 155360"/>
                <a:gd name="connsiteX2" fmla="*/ 518085 w 2617187"/>
                <a:gd name="connsiteY2" fmla="*/ 155360 h 155360"/>
                <a:gd name="connsiteX3" fmla="*/ 0 w 2617187"/>
                <a:gd name="connsiteY3" fmla="*/ 0 h 155360"/>
                <a:gd name="connsiteX0" fmla="*/ 2617187 w 2617187"/>
                <a:gd name="connsiteY0" fmla="*/ 14032 h 155360"/>
                <a:gd name="connsiteX1" fmla="*/ 1325904 w 2617187"/>
                <a:gd name="connsiteY1" fmla="*/ 89073 h 155360"/>
                <a:gd name="connsiteX2" fmla="*/ 518085 w 2617187"/>
                <a:gd name="connsiteY2" fmla="*/ 155360 h 155360"/>
                <a:gd name="connsiteX3" fmla="*/ 0 w 2617187"/>
                <a:gd name="connsiteY3" fmla="*/ 0 h 155360"/>
                <a:gd name="connsiteX0" fmla="*/ 2488600 w 2488600"/>
                <a:gd name="connsiteY0" fmla="*/ 0 h 141328"/>
                <a:gd name="connsiteX1" fmla="*/ 1197317 w 2488600"/>
                <a:gd name="connsiteY1" fmla="*/ 75041 h 141328"/>
                <a:gd name="connsiteX2" fmla="*/ 389498 w 2488600"/>
                <a:gd name="connsiteY2" fmla="*/ 141328 h 141328"/>
                <a:gd name="connsiteX3" fmla="*/ 0 w 2488600"/>
                <a:gd name="connsiteY3" fmla="*/ 5018 h 141328"/>
                <a:gd name="connsiteX0" fmla="*/ 2488600 w 2488600"/>
                <a:gd name="connsiteY0" fmla="*/ 0 h 141328"/>
                <a:gd name="connsiteX1" fmla="*/ 1197317 w 2488600"/>
                <a:gd name="connsiteY1" fmla="*/ 75041 h 141328"/>
                <a:gd name="connsiteX2" fmla="*/ 389498 w 2488600"/>
                <a:gd name="connsiteY2" fmla="*/ 141328 h 141328"/>
                <a:gd name="connsiteX3" fmla="*/ 0 w 2488600"/>
                <a:gd name="connsiteY3" fmla="*/ 5018 h 14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8600" h="141328">
                  <a:moveTo>
                    <a:pt x="2488600" y="0"/>
                  </a:moveTo>
                  <a:cubicBezTo>
                    <a:pt x="2283597" y="17076"/>
                    <a:pt x="1547167" y="51486"/>
                    <a:pt x="1197317" y="75041"/>
                  </a:cubicBezTo>
                  <a:lnTo>
                    <a:pt x="389498" y="141328"/>
                  </a:lnTo>
                  <a:cubicBezTo>
                    <a:pt x="166926" y="131245"/>
                    <a:pt x="99047" y="47580"/>
                    <a:pt x="0" y="5018"/>
                  </a:cubicBezTo>
                </a:path>
              </a:pathLst>
            </a:custGeom>
            <a:noFill/>
            <a:ln w="31750">
              <a:solidFill>
                <a:srgbClr val="00B0F0"/>
              </a:solidFill>
              <a:prstDash val="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Puolivapaa piirto 13"/>
            <p:cNvSpPr/>
            <p:nvPr/>
          </p:nvSpPr>
          <p:spPr>
            <a:xfrm>
              <a:off x="9130396" y="3119956"/>
              <a:ext cx="826488" cy="1309943"/>
            </a:xfrm>
            <a:custGeom>
              <a:avLst/>
              <a:gdLst>
                <a:gd name="connsiteX0" fmla="*/ 0 w 2215171"/>
                <a:gd name="connsiteY0" fmla="*/ 0 h 1427069"/>
                <a:gd name="connsiteX1" fmla="*/ 461319 w 2215171"/>
                <a:gd name="connsiteY1" fmla="*/ 403654 h 1427069"/>
                <a:gd name="connsiteX2" fmla="*/ 848498 w 2215171"/>
                <a:gd name="connsiteY2" fmla="*/ 757881 h 1427069"/>
                <a:gd name="connsiteX3" fmla="*/ 1145060 w 2215171"/>
                <a:gd name="connsiteY3" fmla="*/ 972064 h 1427069"/>
                <a:gd name="connsiteX4" fmla="*/ 1532238 w 2215171"/>
                <a:gd name="connsiteY4" fmla="*/ 1153297 h 1427069"/>
                <a:gd name="connsiteX5" fmla="*/ 2150076 w 2215171"/>
                <a:gd name="connsiteY5" fmla="*/ 1400432 h 1427069"/>
                <a:gd name="connsiteX6" fmla="*/ 2166552 w 2215171"/>
                <a:gd name="connsiteY6" fmla="*/ 1408670 h 1427069"/>
                <a:gd name="connsiteX0" fmla="*/ 0 w 2150076"/>
                <a:gd name="connsiteY0" fmla="*/ 0 h 1400432"/>
                <a:gd name="connsiteX1" fmla="*/ 461319 w 2150076"/>
                <a:gd name="connsiteY1" fmla="*/ 403654 h 1400432"/>
                <a:gd name="connsiteX2" fmla="*/ 848498 w 2150076"/>
                <a:gd name="connsiteY2" fmla="*/ 757881 h 1400432"/>
                <a:gd name="connsiteX3" fmla="*/ 1145060 w 2150076"/>
                <a:gd name="connsiteY3" fmla="*/ 972064 h 1400432"/>
                <a:gd name="connsiteX4" fmla="*/ 1532238 w 2150076"/>
                <a:gd name="connsiteY4" fmla="*/ 1153297 h 1400432"/>
                <a:gd name="connsiteX5" fmla="*/ 2150076 w 2150076"/>
                <a:gd name="connsiteY5" fmla="*/ 1400432 h 1400432"/>
                <a:gd name="connsiteX0" fmla="*/ 0 w 2135788"/>
                <a:gd name="connsiteY0" fmla="*/ 0 h 1395669"/>
                <a:gd name="connsiteX1" fmla="*/ 461319 w 2135788"/>
                <a:gd name="connsiteY1" fmla="*/ 403654 h 1395669"/>
                <a:gd name="connsiteX2" fmla="*/ 848498 w 2135788"/>
                <a:gd name="connsiteY2" fmla="*/ 757881 h 1395669"/>
                <a:gd name="connsiteX3" fmla="*/ 1145060 w 2135788"/>
                <a:gd name="connsiteY3" fmla="*/ 972064 h 1395669"/>
                <a:gd name="connsiteX4" fmla="*/ 1532238 w 2135788"/>
                <a:gd name="connsiteY4" fmla="*/ 1153297 h 1395669"/>
                <a:gd name="connsiteX5" fmla="*/ 2135788 w 2135788"/>
                <a:gd name="connsiteY5" fmla="*/ 1395669 h 1395669"/>
                <a:gd name="connsiteX0" fmla="*/ 269327 w 1862857"/>
                <a:gd name="connsiteY0" fmla="*/ 0 h 1938594"/>
                <a:gd name="connsiteX1" fmla="*/ 730646 w 1862857"/>
                <a:gd name="connsiteY1" fmla="*/ 403654 h 1938594"/>
                <a:gd name="connsiteX2" fmla="*/ 1117825 w 1862857"/>
                <a:gd name="connsiteY2" fmla="*/ 757881 h 1938594"/>
                <a:gd name="connsiteX3" fmla="*/ 1414387 w 1862857"/>
                <a:gd name="connsiteY3" fmla="*/ 972064 h 1938594"/>
                <a:gd name="connsiteX4" fmla="*/ 1801565 w 1862857"/>
                <a:gd name="connsiteY4" fmla="*/ 1153297 h 1938594"/>
                <a:gd name="connsiteX5" fmla="*/ 4815 w 1862857"/>
                <a:gd name="connsiteY5" fmla="*/ 1938594 h 1938594"/>
                <a:gd name="connsiteX0" fmla="*/ 300465 w 1480422"/>
                <a:gd name="connsiteY0" fmla="*/ 0 h 1938594"/>
                <a:gd name="connsiteX1" fmla="*/ 761784 w 1480422"/>
                <a:gd name="connsiteY1" fmla="*/ 403654 h 1938594"/>
                <a:gd name="connsiteX2" fmla="*/ 1148963 w 1480422"/>
                <a:gd name="connsiteY2" fmla="*/ 757881 h 1938594"/>
                <a:gd name="connsiteX3" fmla="*/ 1445525 w 1480422"/>
                <a:gd name="connsiteY3" fmla="*/ 972064 h 1938594"/>
                <a:gd name="connsiteX4" fmla="*/ 303941 w 1480422"/>
                <a:gd name="connsiteY4" fmla="*/ 1181872 h 1938594"/>
                <a:gd name="connsiteX5" fmla="*/ 35953 w 1480422"/>
                <a:gd name="connsiteY5" fmla="*/ 1938594 h 1938594"/>
                <a:gd name="connsiteX0" fmla="*/ 300465 w 1160495"/>
                <a:gd name="connsiteY0" fmla="*/ 0 h 1938594"/>
                <a:gd name="connsiteX1" fmla="*/ 761784 w 1160495"/>
                <a:gd name="connsiteY1" fmla="*/ 403654 h 1938594"/>
                <a:gd name="connsiteX2" fmla="*/ 1148963 w 1160495"/>
                <a:gd name="connsiteY2" fmla="*/ 757881 h 1938594"/>
                <a:gd name="connsiteX3" fmla="*/ 303941 w 1160495"/>
                <a:gd name="connsiteY3" fmla="*/ 1181872 h 1938594"/>
                <a:gd name="connsiteX4" fmla="*/ 35953 w 1160495"/>
                <a:gd name="connsiteY4" fmla="*/ 1938594 h 1938594"/>
                <a:gd name="connsiteX0" fmla="*/ 300465 w 761784"/>
                <a:gd name="connsiteY0" fmla="*/ 0 h 1938594"/>
                <a:gd name="connsiteX1" fmla="*/ 761784 w 761784"/>
                <a:gd name="connsiteY1" fmla="*/ 403654 h 1938594"/>
                <a:gd name="connsiteX2" fmla="*/ 303941 w 761784"/>
                <a:gd name="connsiteY2" fmla="*/ 1181872 h 1938594"/>
                <a:gd name="connsiteX3" fmla="*/ 35953 w 761784"/>
                <a:gd name="connsiteY3" fmla="*/ 1938594 h 1938594"/>
                <a:gd name="connsiteX0" fmla="*/ 287637 w 548932"/>
                <a:gd name="connsiteY0" fmla="*/ 0 h 1938594"/>
                <a:gd name="connsiteX1" fmla="*/ 548931 w 548932"/>
                <a:gd name="connsiteY1" fmla="*/ 365554 h 1938594"/>
                <a:gd name="connsiteX2" fmla="*/ 291113 w 548932"/>
                <a:gd name="connsiteY2" fmla="*/ 1181872 h 1938594"/>
                <a:gd name="connsiteX3" fmla="*/ 23125 w 548932"/>
                <a:gd name="connsiteY3" fmla="*/ 1938594 h 1938594"/>
                <a:gd name="connsiteX0" fmla="*/ 635300 w 635300"/>
                <a:gd name="connsiteY0" fmla="*/ 0 h 1810006"/>
                <a:gd name="connsiteX1" fmla="*/ 548931 w 635300"/>
                <a:gd name="connsiteY1" fmla="*/ 236966 h 1810006"/>
                <a:gd name="connsiteX2" fmla="*/ 291113 w 635300"/>
                <a:gd name="connsiteY2" fmla="*/ 1053284 h 1810006"/>
                <a:gd name="connsiteX3" fmla="*/ 23125 w 635300"/>
                <a:gd name="connsiteY3" fmla="*/ 1810006 h 1810006"/>
                <a:gd name="connsiteX0" fmla="*/ 636229 w 636229"/>
                <a:gd name="connsiteY0" fmla="*/ 0 h 1810006"/>
                <a:gd name="connsiteX1" fmla="*/ 549860 w 636229"/>
                <a:gd name="connsiteY1" fmla="*/ 236966 h 1810006"/>
                <a:gd name="connsiteX2" fmla="*/ 277754 w 636229"/>
                <a:gd name="connsiteY2" fmla="*/ 1053284 h 1810006"/>
                <a:gd name="connsiteX3" fmla="*/ 24054 w 636229"/>
                <a:gd name="connsiteY3" fmla="*/ 1810006 h 1810006"/>
                <a:gd name="connsiteX0" fmla="*/ 612175 w 612175"/>
                <a:gd name="connsiteY0" fmla="*/ 0 h 1810006"/>
                <a:gd name="connsiteX1" fmla="*/ 525806 w 612175"/>
                <a:gd name="connsiteY1" fmla="*/ 236966 h 1810006"/>
                <a:gd name="connsiteX2" fmla="*/ 253700 w 612175"/>
                <a:gd name="connsiteY2" fmla="*/ 1053284 h 1810006"/>
                <a:gd name="connsiteX3" fmla="*/ 0 w 612175"/>
                <a:gd name="connsiteY3" fmla="*/ 1810006 h 1810006"/>
                <a:gd name="connsiteX0" fmla="*/ 602650 w 602650"/>
                <a:gd name="connsiteY0" fmla="*/ 0 h 1767143"/>
                <a:gd name="connsiteX1" fmla="*/ 516281 w 602650"/>
                <a:gd name="connsiteY1" fmla="*/ 236966 h 1767143"/>
                <a:gd name="connsiteX2" fmla="*/ 244175 w 602650"/>
                <a:gd name="connsiteY2" fmla="*/ 1053284 h 1767143"/>
                <a:gd name="connsiteX3" fmla="*/ 0 w 602650"/>
                <a:gd name="connsiteY3" fmla="*/ 1767143 h 1767143"/>
                <a:gd name="connsiteX0" fmla="*/ 602650 w 602650"/>
                <a:gd name="connsiteY0" fmla="*/ 0 h 1767143"/>
                <a:gd name="connsiteX1" fmla="*/ 516281 w 602650"/>
                <a:gd name="connsiteY1" fmla="*/ 236966 h 1767143"/>
                <a:gd name="connsiteX2" fmla="*/ 244175 w 602650"/>
                <a:gd name="connsiteY2" fmla="*/ 1053284 h 1767143"/>
                <a:gd name="connsiteX3" fmla="*/ 0 w 602650"/>
                <a:gd name="connsiteY3" fmla="*/ 1767143 h 1767143"/>
                <a:gd name="connsiteX0" fmla="*/ 602650 w 602650"/>
                <a:gd name="connsiteY0" fmla="*/ 0 h 1767143"/>
                <a:gd name="connsiteX1" fmla="*/ 516281 w 602650"/>
                <a:gd name="connsiteY1" fmla="*/ 236966 h 1767143"/>
                <a:gd name="connsiteX2" fmla="*/ 244175 w 602650"/>
                <a:gd name="connsiteY2" fmla="*/ 1053284 h 1767143"/>
                <a:gd name="connsiteX3" fmla="*/ 0 w 602650"/>
                <a:gd name="connsiteY3" fmla="*/ 1767143 h 1767143"/>
                <a:gd name="connsiteX0" fmla="*/ 602650 w 602650"/>
                <a:gd name="connsiteY0" fmla="*/ 0 h 1767143"/>
                <a:gd name="connsiteX1" fmla="*/ 492468 w 602650"/>
                <a:gd name="connsiteY1" fmla="*/ 336978 h 1767143"/>
                <a:gd name="connsiteX2" fmla="*/ 244175 w 602650"/>
                <a:gd name="connsiteY2" fmla="*/ 1053284 h 1767143"/>
                <a:gd name="connsiteX3" fmla="*/ 0 w 602650"/>
                <a:gd name="connsiteY3" fmla="*/ 1767143 h 1767143"/>
                <a:gd name="connsiteX0" fmla="*/ 602650 w 602650"/>
                <a:gd name="connsiteY0" fmla="*/ 0 h 1767143"/>
                <a:gd name="connsiteX1" fmla="*/ 492468 w 602650"/>
                <a:gd name="connsiteY1" fmla="*/ 336978 h 1767143"/>
                <a:gd name="connsiteX2" fmla="*/ 244175 w 602650"/>
                <a:gd name="connsiteY2" fmla="*/ 1053284 h 1767143"/>
                <a:gd name="connsiteX3" fmla="*/ 0 w 602650"/>
                <a:gd name="connsiteY3" fmla="*/ 1767143 h 1767143"/>
                <a:gd name="connsiteX0" fmla="*/ 602650 w 602650"/>
                <a:gd name="connsiteY0" fmla="*/ 0 h 1767143"/>
                <a:gd name="connsiteX1" fmla="*/ 482943 w 602650"/>
                <a:gd name="connsiteY1" fmla="*/ 351266 h 1767143"/>
                <a:gd name="connsiteX2" fmla="*/ 244175 w 602650"/>
                <a:gd name="connsiteY2" fmla="*/ 1053284 h 1767143"/>
                <a:gd name="connsiteX3" fmla="*/ 0 w 602650"/>
                <a:gd name="connsiteY3" fmla="*/ 1767143 h 1767143"/>
                <a:gd name="connsiteX0" fmla="*/ 602650 w 602650"/>
                <a:gd name="connsiteY0" fmla="*/ 0 h 1767143"/>
                <a:gd name="connsiteX1" fmla="*/ 482943 w 602650"/>
                <a:gd name="connsiteY1" fmla="*/ 351266 h 1767143"/>
                <a:gd name="connsiteX2" fmla="*/ 187025 w 602650"/>
                <a:gd name="connsiteY2" fmla="*/ 1181871 h 1767143"/>
                <a:gd name="connsiteX3" fmla="*/ 0 w 602650"/>
                <a:gd name="connsiteY3" fmla="*/ 1767143 h 1767143"/>
                <a:gd name="connsiteX0" fmla="*/ 602650 w 602650"/>
                <a:gd name="connsiteY0" fmla="*/ 0 h 1767143"/>
                <a:gd name="connsiteX1" fmla="*/ 482943 w 602650"/>
                <a:gd name="connsiteY1" fmla="*/ 351266 h 1767143"/>
                <a:gd name="connsiteX2" fmla="*/ 189817 w 602650"/>
                <a:gd name="connsiteY2" fmla="*/ 999607 h 1767143"/>
                <a:gd name="connsiteX3" fmla="*/ 187025 w 602650"/>
                <a:gd name="connsiteY3" fmla="*/ 1181871 h 1767143"/>
                <a:gd name="connsiteX4" fmla="*/ 0 w 602650"/>
                <a:gd name="connsiteY4" fmla="*/ 1767143 h 1767143"/>
                <a:gd name="connsiteX0" fmla="*/ 602650 w 602650"/>
                <a:gd name="connsiteY0" fmla="*/ 0 h 1767143"/>
                <a:gd name="connsiteX1" fmla="*/ 482943 w 602650"/>
                <a:gd name="connsiteY1" fmla="*/ 351266 h 1767143"/>
                <a:gd name="connsiteX2" fmla="*/ 213630 w 602650"/>
                <a:gd name="connsiteY2" fmla="*/ 813870 h 1767143"/>
                <a:gd name="connsiteX3" fmla="*/ 189817 w 602650"/>
                <a:gd name="connsiteY3" fmla="*/ 999607 h 1767143"/>
                <a:gd name="connsiteX4" fmla="*/ 187025 w 602650"/>
                <a:gd name="connsiteY4" fmla="*/ 1181871 h 1767143"/>
                <a:gd name="connsiteX5" fmla="*/ 0 w 602650"/>
                <a:gd name="connsiteY5" fmla="*/ 1767143 h 1767143"/>
                <a:gd name="connsiteX0" fmla="*/ 864588 w 864588"/>
                <a:gd name="connsiteY0" fmla="*/ 89247 h 1427765"/>
                <a:gd name="connsiteX1" fmla="*/ 482943 w 864588"/>
                <a:gd name="connsiteY1" fmla="*/ 11888 h 1427765"/>
                <a:gd name="connsiteX2" fmla="*/ 213630 w 864588"/>
                <a:gd name="connsiteY2" fmla="*/ 474492 h 1427765"/>
                <a:gd name="connsiteX3" fmla="*/ 189817 w 864588"/>
                <a:gd name="connsiteY3" fmla="*/ 660229 h 1427765"/>
                <a:gd name="connsiteX4" fmla="*/ 187025 w 864588"/>
                <a:gd name="connsiteY4" fmla="*/ 842493 h 1427765"/>
                <a:gd name="connsiteX5" fmla="*/ 0 w 864588"/>
                <a:gd name="connsiteY5" fmla="*/ 1427765 h 1427765"/>
                <a:gd name="connsiteX0" fmla="*/ 864588 w 864588"/>
                <a:gd name="connsiteY0" fmla="*/ 0 h 1338518"/>
                <a:gd name="connsiteX1" fmla="*/ 730593 w 864588"/>
                <a:gd name="connsiteY1" fmla="*/ 313166 h 1338518"/>
                <a:gd name="connsiteX2" fmla="*/ 213630 w 864588"/>
                <a:gd name="connsiteY2" fmla="*/ 385245 h 1338518"/>
                <a:gd name="connsiteX3" fmla="*/ 189817 w 864588"/>
                <a:gd name="connsiteY3" fmla="*/ 570982 h 1338518"/>
                <a:gd name="connsiteX4" fmla="*/ 187025 w 864588"/>
                <a:gd name="connsiteY4" fmla="*/ 753246 h 1338518"/>
                <a:gd name="connsiteX5" fmla="*/ 0 w 864588"/>
                <a:gd name="connsiteY5" fmla="*/ 1338518 h 1338518"/>
                <a:gd name="connsiteX0" fmla="*/ 864588 w 864588"/>
                <a:gd name="connsiteY0" fmla="*/ 0 h 1338518"/>
                <a:gd name="connsiteX1" fmla="*/ 730593 w 864588"/>
                <a:gd name="connsiteY1" fmla="*/ 313166 h 1338518"/>
                <a:gd name="connsiteX2" fmla="*/ 470805 w 864588"/>
                <a:gd name="connsiteY2" fmla="*/ 309044 h 1338518"/>
                <a:gd name="connsiteX3" fmla="*/ 213630 w 864588"/>
                <a:gd name="connsiteY3" fmla="*/ 385245 h 1338518"/>
                <a:gd name="connsiteX4" fmla="*/ 189817 w 864588"/>
                <a:gd name="connsiteY4" fmla="*/ 570982 h 1338518"/>
                <a:gd name="connsiteX5" fmla="*/ 187025 w 864588"/>
                <a:gd name="connsiteY5" fmla="*/ 753246 h 1338518"/>
                <a:gd name="connsiteX6" fmla="*/ 0 w 864588"/>
                <a:gd name="connsiteY6" fmla="*/ 1338518 h 1338518"/>
                <a:gd name="connsiteX0" fmla="*/ 864588 w 864588"/>
                <a:gd name="connsiteY0" fmla="*/ 0 h 1338518"/>
                <a:gd name="connsiteX1" fmla="*/ 744880 w 864588"/>
                <a:gd name="connsiteY1" fmla="*/ 303641 h 1338518"/>
                <a:gd name="connsiteX2" fmla="*/ 470805 w 864588"/>
                <a:gd name="connsiteY2" fmla="*/ 309044 h 1338518"/>
                <a:gd name="connsiteX3" fmla="*/ 213630 w 864588"/>
                <a:gd name="connsiteY3" fmla="*/ 385245 h 1338518"/>
                <a:gd name="connsiteX4" fmla="*/ 189817 w 864588"/>
                <a:gd name="connsiteY4" fmla="*/ 570982 h 1338518"/>
                <a:gd name="connsiteX5" fmla="*/ 187025 w 864588"/>
                <a:gd name="connsiteY5" fmla="*/ 753246 h 1338518"/>
                <a:gd name="connsiteX6" fmla="*/ 0 w 864588"/>
                <a:gd name="connsiteY6" fmla="*/ 1338518 h 1338518"/>
                <a:gd name="connsiteX0" fmla="*/ 840776 w 840776"/>
                <a:gd name="connsiteY0" fmla="*/ 0 h 1324231"/>
                <a:gd name="connsiteX1" fmla="*/ 744880 w 840776"/>
                <a:gd name="connsiteY1" fmla="*/ 289354 h 1324231"/>
                <a:gd name="connsiteX2" fmla="*/ 470805 w 840776"/>
                <a:gd name="connsiteY2" fmla="*/ 294757 h 1324231"/>
                <a:gd name="connsiteX3" fmla="*/ 213630 w 840776"/>
                <a:gd name="connsiteY3" fmla="*/ 370958 h 1324231"/>
                <a:gd name="connsiteX4" fmla="*/ 189817 w 840776"/>
                <a:gd name="connsiteY4" fmla="*/ 556695 h 1324231"/>
                <a:gd name="connsiteX5" fmla="*/ 187025 w 840776"/>
                <a:gd name="connsiteY5" fmla="*/ 738959 h 1324231"/>
                <a:gd name="connsiteX6" fmla="*/ 0 w 840776"/>
                <a:gd name="connsiteY6" fmla="*/ 1324231 h 1324231"/>
                <a:gd name="connsiteX0" fmla="*/ 840776 w 840776"/>
                <a:gd name="connsiteY0" fmla="*/ 0 h 1324231"/>
                <a:gd name="connsiteX1" fmla="*/ 744880 w 840776"/>
                <a:gd name="connsiteY1" fmla="*/ 289354 h 1324231"/>
                <a:gd name="connsiteX2" fmla="*/ 470805 w 840776"/>
                <a:gd name="connsiteY2" fmla="*/ 294757 h 1324231"/>
                <a:gd name="connsiteX3" fmla="*/ 213630 w 840776"/>
                <a:gd name="connsiteY3" fmla="*/ 370958 h 1324231"/>
                <a:gd name="connsiteX4" fmla="*/ 189817 w 840776"/>
                <a:gd name="connsiteY4" fmla="*/ 556695 h 1324231"/>
                <a:gd name="connsiteX5" fmla="*/ 187025 w 840776"/>
                <a:gd name="connsiteY5" fmla="*/ 738959 h 1324231"/>
                <a:gd name="connsiteX6" fmla="*/ 0 w 840776"/>
                <a:gd name="connsiteY6" fmla="*/ 1324231 h 1324231"/>
                <a:gd name="connsiteX0" fmla="*/ 840776 w 840776"/>
                <a:gd name="connsiteY0" fmla="*/ 0 h 1324231"/>
                <a:gd name="connsiteX1" fmla="*/ 744880 w 840776"/>
                <a:gd name="connsiteY1" fmla="*/ 289354 h 1324231"/>
                <a:gd name="connsiteX2" fmla="*/ 470805 w 840776"/>
                <a:gd name="connsiteY2" fmla="*/ 294757 h 1324231"/>
                <a:gd name="connsiteX3" fmla="*/ 213630 w 840776"/>
                <a:gd name="connsiteY3" fmla="*/ 370958 h 1324231"/>
                <a:gd name="connsiteX4" fmla="*/ 189817 w 840776"/>
                <a:gd name="connsiteY4" fmla="*/ 556695 h 1324231"/>
                <a:gd name="connsiteX5" fmla="*/ 167975 w 840776"/>
                <a:gd name="connsiteY5" fmla="*/ 781821 h 1324231"/>
                <a:gd name="connsiteX6" fmla="*/ 0 w 840776"/>
                <a:gd name="connsiteY6" fmla="*/ 1324231 h 1324231"/>
                <a:gd name="connsiteX0" fmla="*/ 840776 w 840776"/>
                <a:gd name="connsiteY0" fmla="*/ 0 h 1324231"/>
                <a:gd name="connsiteX1" fmla="*/ 744880 w 840776"/>
                <a:gd name="connsiteY1" fmla="*/ 289354 h 1324231"/>
                <a:gd name="connsiteX2" fmla="*/ 470805 w 840776"/>
                <a:gd name="connsiteY2" fmla="*/ 294757 h 1324231"/>
                <a:gd name="connsiteX3" fmla="*/ 213630 w 840776"/>
                <a:gd name="connsiteY3" fmla="*/ 370958 h 1324231"/>
                <a:gd name="connsiteX4" fmla="*/ 189817 w 840776"/>
                <a:gd name="connsiteY4" fmla="*/ 556695 h 1324231"/>
                <a:gd name="connsiteX5" fmla="*/ 167975 w 840776"/>
                <a:gd name="connsiteY5" fmla="*/ 781821 h 1324231"/>
                <a:gd name="connsiteX6" fmla="*/ 0 w 840776"/>
                <a:gd name="connsiteY6" fmla="*/ 1324231 h 1324231"/>
                <a:gd name="connsiteX0" fmla="*/ 840776 w 840776"/>
                <a:gd name="connsiteY0" fmla="*/ 0 h 1324231"/>
                <a:gd name="connsiteX1" fmla="*/ 744880 w 840776"/>
                <a:gd name="connsiteY1" fmla="*/ 289354 h 1324231"/>
                <a:gd name="connsiteX2" fmla="*/ 470805 w 840776"/>
                <a:gd name="connsiteY2" fmla="*/ 294757 h 1324231"/>
                <a:gd name="connsiteX3" fmla="*/ 213630 w 840776"/>
                <a:gd name="connsiteY3" fmla="*/ 370958 h 1324231"/>
                <a:gd name="connsiteX4" fmla="*/ 175529 w 840776"/>
                <a:gd name="connsiteY4" fmla="*/ 556695 h 1324231"/>
                <a:gd name="connsiteX5" fmla="*/ 167975 w 840776"/>
                <a:gd name="connsiteY5" fmla="*/ 781821 h 1324231"/>
                <a:gd name="connsiteX6" fmla="*/ 0 w 840776"/>
                <a:gd name="connsiteY6" fmla="*/ 1324231 h 1324231"/>
                <a:gd name="connsiteX0" fmla="*/ 840776 w 840776"/>
                <a:gd name="connsiteY0" fmla="*/ 0 h 1324231"/>
                <a:gd name="connsiteX1" fmla="*/ 744880 w 840776"/>
                <a:gd name="connsiteY1" fmla="*/ 289354 h 1324231"/>
                <a:gd name="connsiteX2" fmla="*/ 470805 w 840776"/>
                <a:gd name="connsiteY2" fmla="*/ 294757 h 1324231"/>
                <a:gd name="connsiteX3" fmla="*/ 227918 w 840776"/>
                <a:gd name="connsiteY3" fmla="*/ 356670 h 1324231"/>
                <a:gd name="connsiteX4" fmla="*/ 175529 w 840776"/>
                <a:gd name="connsiteY4" fmla="*/ 556695 h 1324231"/>
                <a:gd name="connsiteX5" fmla="*/ 167975 w 840776"/>
                <a:gd name="connsiteY5" fmla="*/ 781821 h 1324231"/>
                <a:gd name="connsiteX6" fmla="*/ 0 w 840776"/>
                <a:gd name="connsiteY6" fmla="*/ 1324231 h 1324231"/>
                <a:gd name="connsiteX0" fmla="*/ 840776 w 840776"/>
                <a:gd name="connsiteY0" fmla="*/ 0 h 1324231"/>
                <a:gd name="connsiteX1" fmla="*/ 744880 w 840776"/>
                <a:gd name="connsiteY1" fmla="*/ 289354 h 1324231"/>
                <a:gd name="connsiteX2" fmla="*/ 489855 w 840776"/>
                <a:gd name="connsiteY2" fmla="*/ 294757 h 1324231"/>
                <a:gd name="connsiteX3" fmla="*/ 227918 w 840776"/>
                <a:gd name="connsiteY3" fmla="*/ 356670 h 1324231"/>
                <a:gd name="connsiteX4" fmla="*/ 175529 w 840776"/>
                <a:gd name="connsiteY4" fmla="*/ 556695 h 1324231"/>
                <a:gd name="connsiteX5" fmla="*/ 167975 w 840776"/>
                <a:gd name="connsiteY5" fmla="*/ 781821 h 1324231"/>
                <a:gd name="connsiteX6" fmla="*/ 0 w 840776"/>
                <a:gd name="connsiteY6" fmla="*/ 1324231 h 1324231"/>
                <a:gd name="connsiteX0" fmla="*/ 840776 w 840776"/>
                <a:gd name="connsiteY0" fmla="*/ 0 h 1324231"/>
                <a:gd name="connsiteX1" fmla="*/ 730593 w 840776"/>
                <a:gd name="connsiteY1" fmla="*/ 303642 h 1324231"/>
                <a:gd name="connsiteX2" fmla="*/ 489855 w 840776"/>
                <a:gd name="connsiteY2" fmla="*/ 294757 h 1324231"/>
                <a:gd name="connsiteX3" fmla="*/ 227918 w 840776"/>
                <a:gd name="connsiteY3" fmla="*/ 356670 h 1324231"/>
                <a:gd name="connsiteX4" fmla="*/ 175529 w 840776"/>
                <a:gd name="connsiteY4" fmla="*/ 556695 h 1324231"/>
                <a:gd name="connsiteX5" fmla="*/ 167975 w 840776"/>
                <a:gd name="connsiteY5" fmla="*/ 781821 h 1324231"/>
                <a:gd name="connsiteX6" fmla="*/ 0 w 840776"/>
                <a:gd name="connsiteY6" fmla="*/ 1324231 h 1324231"/>
                <a:gd name="connsiteX0" fmla="*/ 826488 w 826488"/>
                <a:gd name="connsiteY0" fmla="*/ 0 h 1309943"/>
                <a:gd name="connsiteX1" fmla="*/ 716305 w 826488"/>
                <a:gd name="connsiteY1" fmla="*/ 303642 h 1309943"/>
                <a:gd name="connsiteX2" fmla="*/ 475567 w 826488"/>
                <a:gd name="connsiteY2" fmla="*/ 294757 h 1309943"/>
                <a:gd name="connsiteX3" fmla="*/ 213630 w 826488"/>
                <a:gd name="connsiteY3" fmla="*/ 356670 h 1309943"/>
                <a:gd name="connsiteX4" fmla="*/ 161241 w 826488"/>
                <a:gd name="connsiteY4" fmla="*/ 556695 h 1309943"/>
                <a:gd name="connsiteX5" fmla="*/ 153687 w 826488"/>
                <a:gd name="connsiteY5" fmla="*/ 781821 h 1309943"/>
                <a:gd name="connsiteX6" fmla="*/ 0 w 826488"/>
                <a:gd name="connsiteY6" fmla="*/ 1309943 h 1309943"/>
                <a:gd name="connsiteX0" fmla="*/ 826488 w 826488"/>
                <a:gd name="connsiteY0" fmla="*/ 0 h 1309943"/>
                <a:gd name="connsiteX1" fmla="*/ 716305 w 826488"/>
                <a:gd name="connsiteY1" fmla="*/ 303642 h 1309943"/>
                <a:gd name="connsiteX2" fmla="*/ 475567 w 826488"/>
                <a:gd name="connsiteY2" fmla="*/ 294757 h 1309943"/>
                <a:gd name="connsiteX3" fmla="*/ 213630 w 826488"/>
                <a:gd name="connsiteY3" fmla="*/ 356670 h 1309943"/>
                <a:gd name="connsiteX4" fmla="*/ 161241 w 826488"/>
                <a:gd name="connsiteY4" fmla="*/ 556695 h 1309943"/>
                <a:gd name="connsiteX5" fmla="*/ 148925 w 826488"/>
                <a:gd name="connsiteY5" fmla="*/ 810396 h 1309943"/>
                <a:gd name="connsiteX6" fmla="*/ 0 w 826488"/>
                <a:gd name="connsiteY6" fmla="*/ 1309943 h 1309943"/>
                <a:gd name="connsiteX0" fmla="*/ 826488 w 826488"/>
                <a:gd name="connsiteY0" fmla="*/ 0 h 1309943"/>
                <a:gd name="connsiteX1" fmla="*/ 716305 w 826488"/>
                <a:gd name="connsiteY1" fmla="*/ 303642 h 1309943"/>
                <a:gd name="connsiteX2" fmla="*/ 475567 w 826488"/>
                <a:gd name="connsiteY2" fmla="*/ 294757 h 1309943"/>
                <a:gd name="connsiteX3" fmla="*/ 213630 w 826488"/>
                <a:gd name="connsiteY3" fmla="*/ 356670 h 1309943"/>
                <a:gd name="connsiteX4" fmla="*/ 161241 w 826488"/>
                <a:gd name="connsiteY4" fmla="*/ 556695 h 1309943"/>
                <a:gd name="connsiteX5" fmla="*/ 139400 w 826488"/>
                <a:gd name="connsiteY5" fmla="*/ 834209 h 1309943"/>
                <a:gd name="connsiteX6" fmla="*/ 0 w 826488"/>
                <a:gd name="connsiteY6" fmla="*/ 1309943 h 130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6488" h="1309943">
                  <a:moveTo>
                    <a:pt x="826488" y="0"/>
                  </a:moveTo>
                  <a:cubicBezTo>
                    <a:pt x="802460" y="83752"/>
                    <a:pt x="774792" y="254516"/>
                    <a:pt x="716305" y="303642"/>
                  </a:cubicBezTo>
                  <a:cubicBezTo>
                    <a:pt x="657818" y="352768"/>
                    <a:pt x="561727" y="282744"/>
                    <a:pt x="475567" y="294757"/>
                  </a:cubicBezTo>
                  <a:cubicBezTo>
                    <a:pt x="389407" y="306770"/>
                    <a:pt x="257286" y="316189"/>
                    <a:pt x="213630" y="356670"/>
                  </a:cubicBezTo>
                  <a:cubicBezTo>
                    <a:pt x="169974" y="397151"/>
                    <a:pt x="175994" y="491393"/>
                    <a:pt x="161241" y="556695"/>
                  </a:cubicBezTo>
                  <a:cubicBezTo>
                    <a:pt x="146488" y="621997"/>
                    <a:pt x="166274" y="708668"/>
                    <a:pt x="139400" y="834209"/>
                  </a:cubicBezTo>
                  <a:cubicBezTo>
                    <a:pt x="112527" y="959750"/>
                    <a:pt x="32394" y="1195943"/>
                    <a:pt x="0" y="1309943"/>
                  </a:cubicBezTo>
                </a:path>
              </a:pathLst>
            </a:custGeom>
            <a:noFill/>
            <a:ln w="31750">
              <a:solidFill>
                <a:srgbClr val="00B0F0"/>
              </a:solidFill>
              <a:prstDash val="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16" name="Suora yhdysviiva 15"/>
            <p:cNvCxnSpPr/>
            <p:nvPr/>
          </p:nvCxnSpPr>
          <p:spPr>
            <a:xfrm>
              <a:off x="8088392" y="3838719"/>
              <a:ext cx="97142" cy="4015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uora yhdysviiva 21"/>
            <p:cNvCxnSpPr/>
            <p:nvPr/>
          </p:nvCxnSpPr>
          <p:spPr>
            <a:xfrm flipH="1">
              <a:off x="8315489" y="4377194"/>
              <a:ext cx="20607" cy="9170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kstiruutu 28"/>
            <p:cNvSpPr txBox="1"/>
            <p:nvPr/>
          </p:nvSpPr>
          <p:spPr>
            <a:xfrm>
              <a:off x="8502087" y="3283547"/>
              <a:ext cx="689901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400" dirty="0" smtClean="0"/>
                <a:t>Uudet suojatiet</a:t>
              </a:r>
              <a:endParaRPr lang="fi-FI" sz="1400" dirty="0"/>
            </a:p>
          </p:txBody>
        </p:sp>
        <p:cxnSp>
          <p:nvCxnSpPr>
            <p:cNvPr id="31" name="Suora yhdysviiva 30"/>
            <p:cNvCxnSpPr>
              <a:endCxn id="29" idx="2"/>
            </p:cNvCxnSpPr>
            <p:nvPr/>
          </p:nvCxnSpPr>
          <p:spPr>
            <a:xfrm flipV="1">
              <a:off x="8323742" y="3714434"/>
              <a:ext cx="523296" cy="6590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uora yhdysviiva 32"/>
            <p:cNvCxnSpPr/>
            <p:nvPr/>
          </p:nvCxnSpPr>
          <p:spPr>
            <a:xfrm flipV="1">
              <a:off x="8180714" y="3714434"/>
              <a:ext cx="706635" cy="1570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472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Pyöräilyn reitit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78941" y="1581174"/>
            <a:ext cx="5946173" cy="459578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 smtClean="0"/>
              <a:t>Pohtolankatu ja Lielahdenkatu kuuluvat pyöräilyn pääväyliin</a:t>
            </a:r>
          </a:p>
          <a:p>
            <a:pPr marL="1143000" lvl="1" indent="-457200"/>
            <a:r>
              <a:rPr lang="fi-FI" dirty="0" smtClean="0"/>
              <a:t>Pohtolankadun itäpuolinen jalankulun väylä (sivuaa päiväkotia) ei nykytilassa sovellu kapeuden vuoksi pyöräilyyn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 err="1" smtClean="0"/>
              <a:t>Ollinojankatu</a:t>
            </a:r>
            <a:r>
              <a:rPr lang="fi-FI" dirty="0" smtClean="0"/>
              <a:t> Pohtolankadun länsipuolella pyöräilyn aluereitti, itäpuolella ei luokkaa</a:t>
            </a:r>
          </a:p>
          <a:p>
            <a:pPr marL="1143000" lvl="1" indent="-457200"/>
            <a:r>
              <a:rPr lang="fi-FI" dirty="0" err="1" smtClean="0"/>
              <a:t>Ollinojankadun</a:t>
            </a:r>
            <a:r>
              <a:rPr lang="fi-FI" dirty="0" smtClean="0"/>
              <a:t> itäpäästä kuitenkin jalankulun ja pyöräilyn yhteys </a:t>
            </a:r>
            <a:r>
              <a:rPr lang="fi-FI" dirty="0" err="1" smtClean="0"/>
              <a:t>Lielahdenkadulle</a:t>
            </a:r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2DD1-F18C-4091-9C2A-78F1E4B8B62D}" type="datetime1">
              <a:rPr lang="fi-FI" smtClean="0"/>
              <a:t>26.1.2018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Pekka Stenman/KAPA/KAUPSU/LISU</a:t>
            </a:r>
          </a:p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EA14-B5AF-4DD0-A232-43768E13A659}" type="slidenum">
              <a:rPr lang="fi-FI" smtClean="0"/>
              <a:t>5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465" y="1581174"/>
            <a:ext cx="5564761" cy="4671865"/>
          </a:xfrm>
          <a:prstGeom prst="rect">
            <a:avLst/>
          </a:prstGeom>
        </p:spPr>
      </p:pic>
      <p:grpSp>
        <p:nvGrpSpPr>
          <p:cNvPr id="8" name="Ryhmä 7"/>
          <p:cNvGrpSpPr/>
          <p:nvPr/>
        </p:nvGrpSpPr>
        <p:grpSpPr>
          <a:xfrm>
            <a:off x="9670736" y="4270375"/>
            <a:ext cx="241300" cy="247163"/>
            <a:chOff x="9680261" y="4330700"/>
            <a:chExt cx="241300" cy="247163"/>
          </a:xfrm>
        </p:grpSpPr>
        <p:cxnSp>
          <p:nvCxnSpPr>
            <p:cNvPr id="9" name="Suora yhdysviiva 8"/>
            <p:cNvCxnSpPr/>
            <p:nvPr/>
          </p:nvCxnSpPr>
          <p:spPr>
            <a:xfrm flipV="1">
              <a:off x="9680261" y="4330700"/>
              <a:ext cx="57464" cy="180487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uora yhdysviiva 9"/>
            <p:cNvCxnSpPr/>
            <p:nvPr/>
          </p:nvCxnSpPr>
          <p:spPr>
            <a:xfrm flipH="1" flipV="1">
              <a:off x="9918700" y="4511187"/>
              <a:ext cx="2861" cy="66676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uora yhdysviiva 10"/>
            <p:cNvCxnSpPr/>
            <p:nvPr/>
          </p:nvCxnSpPr>
          <p:spPr>
            <a:xfrm flipH="1" flipV="1">
              <a:off x="9737726" y="4330701"/>
              <a:ext cx="133349" cy="44449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uora yhdysviiva 11"/>
            <p:cNvCxnSpPr/>
            <p:nvPr/>
          </p:nvCxnSpPr>
          <p:spPr>
            <a:xfrm flipH="1" flipV="1">
              <a:off x="9871076" y="4375151"/>
              <a:ext cx="47624" cy="136036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uora yhdysviiva 12"/>
            <p:cNvCxnSpPr/>
            <p:nvPr/>
          </p:nvCxnSpPr>
          <p:spPr>
            <a:xfrm flipH="1" flipV="1">
              <a:off x="9685181" y="4500219"/>
              <a:ext cx="157142" cy="68018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uora yhdysviiva 13"/>
            <p:cNvCxnSpPr/>
            <p:nvPr/>
          </p:nvCxnSpPr>
          <p:spPr>
            <a:xfrm flipH="1" flipV="1">
              <a:off x="9842323" y="4566895"/>
              <a:ext cx="76377" cy="5484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944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Joukkoliikenteen saavutettavuus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6001" y="1825625"/>
            <a:ext cx="5165772" cy="441041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 smtClean="0"/>
              <a:t>Lielahden päiväkoti on erittäin hyvin joukkoliikenteen saavutettavissa</a:t>
            </a:r>
          </a:p>
          <a:p>
            <a:pPr marL="1143000" lvl="1" indent="-457200"/>
            <a:r>
              <a:rPr lang="fi-FI" dirty="0" smtClean="0"/>
              <a:t>Bussipysäkit Pohtolankadulla aivan päiväkodin vieressä</a:t>
            </a:r>
          </a:p>
          <a:p>
            <a:pPr marL="1143000" lvl="1" indent="-457200"/>
            <a:r>
              <a:rPr lang="fi-FI" dirty="0"/>
              <a:t>Liikennöivät bussilinjat:</a:t>
            </a:r>
          </a:p>
          <a:p>
            <a:pPr marL="1600200" lvl="2" indent="-457200"/>
            <a:r>
              <a:rPr lang="fi-FI" dirty="0"/>
              <a:t>Pohtolankatu: 28, 86</a:t>
            </a:r>
          </a:p>
          <a:p>
            <a:pPr marL="1600200" lvl="2" indent="-457200"/>
            <a:r>
              <a:rPr lang="fi-FI" dirty="0"/>
              <a:t>Lielahdenkatu: </a:t>
            </a:r>
            <a:r>
              <a:rPr lang="fi-FI" dirty="0" smtClean="0"/>
              <a:t>3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2DD1-F18C-4091-9C2A-78F1E4B8B62D}" type="datetime1">
              <a:rPr lang="fi-FI" smtClean="0"/>
              <a:t>26.1.2018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Pekka Stenman/KAPA/KAUPSU/LISU</a:t>
            </a:r>
          </a:p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EA14-B5AF-4DD0-A232-43768E13A659}" type="slidenum">
              <a:rPr lang="fi-FI" smtClean="0"/>
              <a:t>6</a:t>
            </a:fld>
            <a:endParaRPr lang="fi-FI"/>
          </a:p>
        </p:txBody>
      </p:sp>
      <p:sp>
        <p:nvSpPr>
          <p:cNvPr id="8" name="Tekstiruutu 7"/>
          <p:cNvSpPr txBox="1"/>
          <p:nvPr/>
        </p:nvSpPr>
        <p:spPr>
          <a:xfrm>
            <a:off x="6458140" y="5957685"/>
            <a:ext cx="4869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 smtClean="0"/>
              <a:t>Nykyiset bussipysäkit kaava-alueen läheisyydessä </a:t>
            </a:r>
            <a:endParaRPr lang="fi-FI" sz="1400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006" y="1825625"/>
            <a:ext cx="5939481" cy="413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8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Tontille ajo ja pysäköinti, nykytila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64757" y="1674212"/>
            <a:ext cx="7161663" cy="466068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dirty="0" smtClean="0"/>
              <a:t>Pää</a:t>
            </a:r>
            <a:r>
              <a:rPr lang="fi-FI" sz="2400" dirty="0" smtClean="0"/>
              <a:t>pysäköintialue </a:t>
            </a:r>
            <a:r>
              <a:rPr lang="fi-FI" sz="2400" dirty="0" smtClean="0"/>
              <a:t>on sijainnut </a:t>
            </a:r>
            <a:r>
              <a:rPr lang="fi-FI" sz="2400" dirty="0" smtClean="0"/>
              <a:t>tontin luoteiskulmassa</a:t>
            </a:r>
          </a:p>
          <a:p>
            <a:pPr marL="1143000" lvl="1" indent="-457200"/>
            <a:r>
              <a:rPr lang="fi-FI" sz="1800" dirty="0"/>
              <a:t>Nykytilanteessa </a:t>
            </a:r>
            <a:r>
              <a:rPr lang="fi-FI" sz="1800" dirty="0" smtClean="0"/>
              <a:t>tonttiliittymä </a:t>
            </a:r>
            <a:r>
              <a:rPr lang="fi-FI" sz="1800" dirty="0"/>
              <a:t>sijaitsee Pohtolankadulla, jossa kuitenkin on nykyisessä asemakaavassa </a:t>
            </a:r>
            <a:r>
              <a:rPr lang="fi-FI" sz="1800" dirty="0" smtClean="0"/>
              <a:t>liittymäkielto. Lisäksi tonttiliittymä </a:t>
            </a:r>
            <a:r>
              <a:rPr lang="fi-FI" sz="1800" dirty="0"/>
              <a:t>bussipysäkin välittömässä yhteydessä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dirty="0" smtClean="0"/>
              <a:t>Lisäksi </a:t>
            </a:r>
            <a:r>
              <a:rPr lang="fi-FI" sz="2400" dirty="0" smtClean="0"/>
              <a:t>kävijät ovat voineet käyttää </a:t>
            </a:r>
            <a:r>
              <a:rPr lang="fi-FI" sz="2400" dirty="0" err="1" smtClean="0"/>
              <a:t>Ollinojankadun</a:t>
            </a:r>
            <a:r>
              <a:rPr lang="fi-FI" sz="2400" dirty="0" smtClean="0"/>
              <a:t> varrella olevaa julkista pysäköintialuetta (n. 30 </a:t>
            </a:r>
            <a:r>
              <a:rPr lang="fi-FI" sz="2400" dirty="0" err="1" smtClean="0"/>
              <a:t>pys.paikkaa</a:t>
            </a:r>
            <a:r>
              <a:rPr lang="fi-FI" sz="2400" dirty="0" smtClean="0"/>
              <a:t>) </a:t>
            </a:r>
          </a:p>
          <a:p>
            <a:pPr marL="1143000" lvl="1" indent="-457200"/>
            <a:r>
              <a:rPr lang="fi-FI" sz="1900" dirty="0" smtClean="0"/>
              <a:t>Nykyisin 10 h aikarajoitus</a:t>
            </a:r>
          </a:p>
          <a:p>
            <a:pPr marL="1143000" lvl="1" indent="-457200"/>
            <a:r>
              <a:rPr lang="fi-FI" sz="1900" dirty="0" smtClean="0"/>
              <a:t>Pysäköintialue palvelee myös viereistä asutusta sekä kirkossa vierailevia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dirty="0" smtClean="0"/>
              <a:t>Pyöräpysäköinnille ei selkeää toteutusta</a:t>
            </a:r>
            <a:endParaRPr lang="fi-FI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837C8-DEE6-412F-A307-8702C16CFB76}" type="datetime1">
              <a:rPr lang="fi-FI" smtClean="0"/>
              <a:t>26.1.2018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EA14-B5AF-4DD0-A232-43768E13A659}" type="slidenum">
              <a:rPr lang="fi-FI" smtClean="0"/>
              <a:t>7</a:t>
            </a:fld>
            <a:endParaRPr lang="fi-FI"/>
          </a:p>
        </p:txBody>
      </p:sp>
      <p:grpSp>
        <p:nvGrpSpPr>
          <p:cNvPr id="7" name="Ryhmä 6"/>
          <p:cNvGrpSpPr/>
          <p:nvPr/>
        </p:nvGrpSpPr>
        <p:grpSpPr>
          <a:xfrm>
            <a:off x="7484565" y="1718530"/>
            <a:ext cx="4064235" cy="4253899"/>
            <a:chOff x="7484565" y="1825624"/>
            <a:chExt cx="4064235" cy="4253899"/>
          </a:xfrm>
        </p:grpSpPr>
        <p:pic>
          <p:nvPicPr>
            <p:cNvPr id="11" name="Kuva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84565" y="1825624"/>
              <a:ext cx="4064235" cy="4253899"/>
            </a:xfrm>
            <a:prstGeom prst="rect">
              <a:avLst/>
            </a:prstGeom>
          </p:spPr>
        </p:pic>
        <p:cxnSp>
          <p:nvCxnSpPr>
            <p:cNvPr id="9" name="Suora nuoliyhdysviiva 8"/>
            <p:cNvCxnSpPr>
              <a:stCxn id="10" idx="2"/>
            </p:cNvCxnSpPr>
            <p:nvPr/>
          </p:nvCxnSpPr>
          <p:spPr>
            <a:xfrm>
              <a:off x="7992811" y="2937754"/>
              <a:ext cx="796962" cy="579803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kstiruutu 9"/>
            <p:cNvSpPr txBox="1"/>
            <p:nvPr/>
          </p:nvSpPr>
          <p:spPr>
            <a:xfrm>
              <a:off x="7578811" y="2526497"/>
              <a:ext cx="828000" cy="4112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fi-FI" sz="1100" dirty="0" smtClean="0"/>
                <a:t>Nyk. tonttiliittymä</a:t>
              </a:r>
              <a:endParaRPr lang="fi-FI" sz="1100" dirty="0"/>
            </a:p>
          </p:txBody>
        </p:sp>
        <p:sp>
          <p:nvSpPr>
            <p:cNvPr id="14" name="Suorakulmio 13"/>
            <p:cNvSpPr/>
            <p:nvPr/>
          </p:nvSpPr>
          <p:spPr>
            <a:xfrm rot="1080000">
              <a:off x="8884515" y="3426941"/>
              <a:ext cx="252000" cy="1812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Tekstiruutu 14"/>
            <p:cNvSpPr txBox="1"/>
            <p:nvPr/>
          </p:nvSpPr>
          <p:spPr>
            <a:xfrm>
              <a:off x="9138324" y="2727969"/>
              <a:ext cx="648000" cy="4112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fi-FI" sz="1100" dirty="0" smtClean="0"/>
                <a:t>Nyk. pysäköinti</a:t>
              </a:r>
              <a:endParaRPr lang="fi-FI" sz="1100" dirty="0"/>
            </a:p>
          </p:txBody>
        </p:sp>
        <p:cxnSp>
          <p:nvCxnSpPr>
            <p:cNvPr id="16" name="Suora nuoliyhdysviiva 15"/>
            <p:cNvCxnSpPr>
              <a:stCxn id="15" idx="2"/>
              <a:endCxn id="14" idx="0"/>
            </p:cNvCxnSpPr>
            <p:nvPr/>
          </p:nvCxnSpPr>
          <p:spPr>
            <a:xfrm flipH="1">
              <a:off x="9038517" y="3139226"/>
              <a:ext cx="423807" cy="29215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kstiruutu 18"/>
            <p:cNvSpPr txBox="1"/>
            <p:nvPr/>
          </p:nvSpPr>
          <p:spPr>
            <a:xfrm>
              <a:off x="9349200" y="5567109"/>
              <a:ext cx="540000" cy="411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fi-FI" sz="1100" dirty="0" smtClean="0"/>
                <a:t>Julkinen </a:t>
              </a:r>
              <a:r>
                <a:rPr lang="fi-FI" sz="1100" dirty="0" err="1" smtClean="0"/>
                <a:t>pys.alue</a:t>
              </a:r>
              <a:endParaRPr lang="fi-FI" sz="1100" dirty="0"/>
            </a:p>
          </p:txBody>
        </p:sp>
        <p:cxnSp>
          <p:nvCxnSpPr>
            <p:cNvPr id="20" name="Suora nuoliyhdysviiva 19"/>
            <p:cNvCxnSpPr>
              <a:stCxn id="19" idx="0"/>
              <a:endCxn id="26" idx="2"/>
            </p:cNvCxnSpPr>
            <p:nvPr/>
          </p:nvCxnSpPr>
          <p:spPr>
            <a:xfrm flipH="1" flipV="1">
              <a:off x="9367935" y="4898571"/>
              <a:ext cx="251265" cy="66853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Puolivapaa piirto 25"/>
            <p:cNvSpPr/>
            <p:nvPr/>
          </p:nvSpPr>
          <p:spPr>
            <a:xfrm>
              <a:off x="9013371" y="4599992"/>
              <a:ext cx="774441" cy="391886"/>
            </a:xfrm>
            <a:custGeom>
              <a:avLst/>
              <a:gdLst>
                <a:gd name="connsiteX0" fmla="*/ 0 w 774441"/>
                <a:gd name="connsiteY0" fmla="*/ 0 h 391886"/>
                <a:gd name="connsiteX1" fmla="*/ 65315 w 774441"/>
                <a:gd name="connsiteY1" fmla="*/ 391886 h 391886"/>
                <a:gd name="connsiteX2" fmla="*/ 354564 w 774441"/>
                <a:gd name="connsiteY2" fmla="*/ 298579 h 391886"/>
                <a:gd name="connsiteX3" fmla="*/ 774441 w 774441"/>
                <a:gd name="connsiteY3" fmla="*/ 214604 h 391886"/>
                <a:gd name="connsiteX4" fmla="*/ 755780 w 774441"/>
                <a:gd name="connsiteY4" fmla="*/ 111967 h 391886"/>
                <a:gd name="connsiteX5" fmla="*/ 447870 w 774441"/>
                <a:gd name="connsiteY5" fmla="*/ 121298 h 391886"/>
                <a:gd name="connsiteX6" fmla="*/ 270588 w 774441"/>
                <a:gd name="connsiteY6" fmla="*/ 102637 h 391886"/>
                <a:gd name="connsiteX7" fmla="*/ 0 w 774441"/>
                <a:gd name="connsiteY7" fmla="*/ 0 h 39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4441" h="391886">
                  <a:moveTo>
                    <a:pt x="0" y="0"/>
                  </a:moveTo>
                  <a:lnTo>
                    <a:pt x="65315" y="391886"/>
                  </a:lnTo>
                  <a:lnTo>
                    <a:pt x="354564" y="298579"/>
                  </a:lnTo>
                  <a:lnTo>
                    <a:pt x="774441" y="214604"/>
                  </a:lnTo>
                  <a:lnTo>
                    <a:pt x="755780" y="111967"/>
                  </a:lnTo>
                  <a:lnTo>
                    <a:pt x="447870" y="121298"/>
                  </a:lnTo>
                  <a:lnTo>
                    <a:pt x="270588" y="10263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541518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Tontille ajo ja pysäköinti, </a:t>
            </a:r>
            <a:r>
              <a:rPr lang="fi-FI" dirty="0" smtClean="0"/>
              <a:t>tavoitetila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38897" y="1825625"/>
            <a:ext cx="7142208" cy="4351338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 smtClean="0"/>
              <a:t>Tontin korkeuseroista, rajallisesta tilasta ja Pohtolankadun liittymäkiellosta johtuen pysäköinnin toteuttaminen tontilla haasteellista</a:t>
            </a:r>
          </a:p>
          <a:p>
            <a:pPr marL="1143000" lvl="1" indent="-457200">
              <a:buFont typeface="Wingdings" panose="05000000000000000000" pitchFamily="2" charset="2"/>
              <a:buChar char="Ø"/>
            </a:pPr>
            <a:r>
              <a:rPr lang="fi-FI" dirty="0"/>
              <a:t>Henkilökunnalle ei osoiteta erikseen pysäköintipaikkoja </a:t>
            </a:r>
            <a:r>
              <a:rPr lang="fi-FI" dirty="0" smtClean="0"/>
              <a:t>tontilta, vaan hyödynnetään </a:t>
            </a:r>
            <a:r>
              <a:rPr lang="fi-FI" dirty="0"/>
              <a:t>olemassa olevaa julkista </a:t>
            </a:r>
            <a:r>
              <a:rPr lang="fi-FI" dirty="0" smtClean="0"/>
              <a:t>pysäköintialuetta</a:t>
            </a:r>
            <a:endParaRPr lang="fi-FI" dirty="0"/>
          </a:p>
          <a:p>
            <a:pPr marL="1143000" lvl="1" indent="-457200">
              <a:buFont typeface="Wingdings" panose="05000000000000000000" pitchFamily="2" charset="2"/>
              <a:buChar char="Ø"/>
            </a:pPr>
            <a:r>
              <a:rPr lang="fi-FI" dirty="0" smtClean="0"/>
              <a:t>Myös saattoliikenne ohjataan pääasiassa </a:t>
            </a:r>
            <a:r>
              <a:rPr lang="fi-FI" dirty="0" err="1" smtClean="0"/>
              <a:t>Ollinojankadun</a:t>
            </a:r>
            <a:r>
              <a:rPr lang="fi-FI" dirty="0" smtClean="0"/>
              <a:t> julkiselle pysäköintialueelle</a:t>
            </a:r>
          </a:p>
          <a:p>
            <a:pPr marL="1143000" lvl="1" indent="-457200">
              <a:buFont typeface="Wingdings" panose="05000000000000000000" pitchFamily="2" charset="2"/>
              <a:buChar char="Ø"/>
            </a:pPr>
            <a:r>
              <a:rPr lang="fi-FI" u="sng" dirty="0" smtClean="0"/>
              <a:t>Tontille</a:t>
            </a:r>
            <a:r>
              <a:rPr lang="fi-FI" dirty="0" smtClean="0"/>
              <a:t> toteutettava </a:t>
            </a:r>
            <a:r>
              <a:rPr lang="fi-FI" dirty="0" smtClean="0"/>
              <a:t>vähintään 1 </a:t>
            </a:r>
            <a:r>
              <a:rPr lang="fi-FI" dirty="0" smtClean="0"/>
              <a:t>kpl </a:t>
            </a:r>
            <a:r>
              <a:rPr lang="fi-FI" dirty="0" err="1" smtClean="0"/>
              <a:t>invapysäköintipaikkoja</a:t>
            </a:r>
            <a:r>
              <a:rPr lang="fi-FI" dirty="0" smtClean="0"/>
              <a:t>, jolta oltava esteetön kulkuyhteys sisätiloihin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 smtClean="0"/>
              <a:t>Pyöräpysäköinti toteutetaan tontilla</a:t>
            </a:r>
          </a:p>
          <a:p>
            <a:pPr marL="1143000" lvl="1" indent="-457200"/>
            <a:r>
              <a:rPr lang="fi-FI" dirty="0" smtClean="0"/>
              <a:t>Tarve 1/100 k-m</a:t>
            </a:r>
            <a:r>
              <a:rPr lang="fi-FI" baseline="30000" dirty="0" smtClean="0"/>
              <a:t>2</a:t>
            </a:r>
            <a:r>
              <a:rPr lang="fi-FI" dirty="0" smtClean="0"/>
              <a:t> eli n. 23 pyöräpaikkaa</a:t>
            </a:r>
          </a:p>
          <a:p>
            <a:pPr marL="1143000" lvl="1" indent="-457200"/>
            <a:r>
              <a:rPr lang="fi-FI" dirty="0" smtClean="0"/>
              <a:t>Puolet paikoista rakennettava katettuina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2DD1-F18C-4091-9C2A-78F1E4B8B62D}" type="datetime1">
              <a:rPr lang="fi-FI" smtClean="0"/>
              <a:t>26.1.2018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Pekka Stenman/KAPA/KAUPSU/LISU</a:t>
            </a:r>
          </a:p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EA14-B5AF-4DD0-A232-43768E13A659}" type="slidenum">
              <a:rPr lang="fi-FI" smtClean="0"/>
              <a:t>8</a:t>
            </a:fld>
            <a:endParaRPr lang="fi-FI" dirty="0"/>
          </a:p>
        </p:txBody>
      </p:sp>
      <p:grpSp>
        <p:nvGrpSpPr>
          <p:cNvPr id="49" name="Ryhmä 48"/>
          <p:cNvGrpSpPr/>
          <p:nvPr/>
        </p:nvGrpSpPr>
        <p:grpSpPr>
          <a:xfrm>
            <a:off x="7484565" y="1825624"/>
            <a:ext cx="4064235" cy="4253899"/>
            <a:chOff x="7484565" y="1825624"/>
            <a:chExt cx="4064235" cy="4253899"/>
          </a:xfrm>
        </p:grpSpPr>
        <p:pic>
          <p:nvPicPr>
            <p:cNvPr id="8" name="Kuva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84565" y="1825624"/>
              <a:ext cx="4064235" cy="4253899"/>
            </a:xfrm>
            <a:prstGeom prst="rect">
              <a:avLst/>
            </a:prstGeom>
          </p:spPr>
        </p:pic>
        <p:sp>
          <p:nvSpPr>
            <p:cNvPr id="9" name="Tekstiruutu 8"/>
            <p:cNvSpPr txBox="1"/>
            <p:nvPr/>
          </p:nvSpPr>
          <p:spPr>
            <a:xfrm>
              <a:off x="9349199" y="5567109"/>
              <a:ext cx="948097" cy="411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fi-FI" sz="1100" dirty="0" smtClean="0"/>
                <a:t>Julkinen </a:t>
              </a:r>
              <a:r>
                <a:rPr lang="fi-FI" sz="1100" dirty="0" err="1" smtClean="0"/>
                <a:t>pys.alue</a:t>
              </a:r>
              <a:r>
                <a:rPr lang="fi-FI" sz="1100" dirty="0" smtClean="0"/>
                <a:t>, 30 AP</a:t>
              </a:r>
              <a:endParaRPr lang="fi-FI" sz="1100" dirty="0"/>
            </a:p>
          </p:txBody>
        </p:sp>
        <p:cxnSp>
          <p:nvCxnSpPr>
            <p:cNvPr id="10" name="Suora nuoliyhdysviiva 9"/>
            <p:cNvCxnSpPr>
              <a:stCxn id="9" idx="0"/>
            </p:cNvCxnSpPr>
            <p:nvPr/>
          </p:nvCxnSpPr>
          <p:spPr>
            <a:xfrm flipH="1" flipV="1">
              <a:off x="9349199" y="4798423"/>
              <a:ext cx="474049" cy="76868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Puolivapaa piirto 10"/>
            <p:cNvSpPr/>
            <p:nvPr/>
          </p:nvSpPr>
          <p:spPr>
            <a:xfrm>
              <a:off x="9013371" y="4599992"/>
              <a:ext cx="774441" cy="391886"/>
            </a:xfrm>
            <a:custGeom>
              <a:avLst/>
              <a:gdLst>
                <a:gd name="connsiteX0" fmla="*/ 0 w 774441"/>
                <a:gd name="connsiteY0" fmla="*/ 0 h 391886"/>
                <a:gd name="connsiteX1" fmla="*/ 65315 w 774441"/>
                <a:gd name="connsiteY1" fmla="*/ 391886 h 391886"/>
                <a:gd name="connsiteX2" fmla="*/ 354564 w 774441"/>
                <a:gd name="connsiteY2" fmla="*/ 298579 h 391886"/>
                <a:gd name="connsiteX3" fmla="*/ 774441 w 774441"/>
                <a:gd name="connsiteY3" fmla="*/ 214604 h 391886"/>
                <a:gd name="connsiteX4" fmla="*/ 755780 w 774441"/>
                <a:gd name="connsiteY4" fmla="*/ 111967 h 391886"/>
                <a:gd name="connsiteX5" fmla="*/ 447870 w 774441"/>
                <a:gd name="connsiteY5" fmla="*/ 121298 h 391886"/>
                <a:gd name="connsiteX6" fmla="*/ 270588 w 774441"/>
                <a:gd name="connsiteY6" fmla="*/ 102637 h 391886"/>
                <a:gd name="connsiteX7" fmla="*/ 0 w 774441"/>
                <a:gd name="connsiteY7" fmla="*/ 0 h 39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4441" h="391886">
                  <a:moveTo>
                    <a:pt x="0" y="0"/>
                  </a:moveTo>
                  <a:lnTo>
                    <a:pt x="65315" y="391886"/>
                  </a:lnTo>
                  <a:lnTo>
                    <a:pt x="354564" y="298579"/>
                  </a:lnTo>
                  <a:lnTo>
                    <a:pt x="774441" y="214604"/>
                  </a:lnTo>
                  <a:lnTo>
                    <a:pt x="755780" y="111967"/>
                  </a:lnTo>
                  <a:lnTo>
                    <a:pt x="447870" y="121298"/>
                  </a:lnTo>
                  <a:lnTo>
                    <a:pt x="270588" y="10263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/>
            <p:cNvSpPr/>
            <p:nvPr/>
          </p:nvSpPr>
          <p:spPr>
            <a:xfrm flipH="1">
              <a:off x="8787395" y="3552530"/>
              <a:ext cx="84756" cy="1400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Suorakulmio 12"/>
            <p:cNvSpPr/>
            <p:nvPr/>
          </p:nvSpPr>
          <p:spPr>
            <a:xfrm rot="-4080000">
              <a:off x="8615936" y="3859573"/>
              <a:ext cx="195944" cy="793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Tekstiruutu 13"/>
            <p:cNvSpPr txBox="1"/>
            <p:nvPr/>
          </p:nvSpPr>
          <p:spPr>
            <a:xfrm>
              <a:off x="7545861" y="2638558"/>
              <a:ext cx="1003944" cy="5805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fi-FI" sz="1100" dirty="0" smtClean="0"/>
                <a:t>Pyöräpysäköinti, ohjeelliset sijainnit</a:t>
              </a:r>
              <a:endParaRPr lang="fi-FI" sz="1100" dirty="0"/>
            </a:p>
          </p:txBody>
        </p:sp>
        <p:cxnSp>
          <p:nvCxnSpPr>
            <p:cNvPr id="15" name="Suora nuoliyhdysviiva 14"/>
            <p:cNvCxnSpPr>
              <a:stCxn id="14" idx="2"/>
              <a:endCxn id="7" idx="3"/>
            </p:cNvCxnSpPr>
            <p:nvPr/>
          </p:nvCxnSpPr>
          <p:spPr>
            <a:xfrm>
              <a:off x="8047833" y="3219092"/>
              <a:ext cx="739562" cy="40346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uora nuoliyhdysviiva 18"/>
            <p:cNvCxnSpPr>
              <a:stCxn id="14" idx="2"/>
              <a:endCxn id="13" idx="0"/>
            </p:cNvCxnSpPr>
            <p:nvPr/>
          </p:nvCxnSpPr>
          <p:spPr>
            <a:xfrm>
              <a:off x="8047833" y="3219092"/>
              <a:ext cx="629289" cy="665293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973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Huoltoliikenne ja pelastustiet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38897" y="1825625"/>
            <a:ext cx="7142208" cy="435133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 smtClean="0"/>
              <a:t>Huoltoliikenteelle toteutetaan erillinen tasku tai peruutustila keittiötilojen läheisyyteen </a:t>
            </a:r>
            <a:r>
              <a:rPr lang="fi-FI" dirty="0" err="1" smtClean="0"/>
              <a:t>Ollinojankadun</a:t>
            </a:r>
            <a:r>
              <a:rPr lang="fi-FI" dirty="0" smtClean="0"/>
              <a:t> varteen</a:t>
            </a:r>
          </a:p>
          <a:p>
            <a:pPr marL="1143000" lvl="1" indent="-457200"/>
            <a:r>
              <a:rPr lang="fi-FI" dirty="0" smtClean="0"/>
              <a:t>Vaatii madallettua kiveä, sovitettava yhteen jalankulku- ja pyöräilyväylän kanssa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 smtClean="0"/>
              <a:t>Pelastustieyhteys pihan puolelle parasta toteuttaa tontin itäreunan </a:t>
            </a:r>
            <a:r>
              <a:rPr lang="fi-FI" dirty="0" smtClean="0"/>
              <a:t>tai nykyisen tonttiliittymän kautta </a:t>
            </a:r>
            <a:endParaRPr lang="fi-FI" dirty="0" smtClean="0"/>
          </a:p>
          <a:p>
            <a:pPr marL="1143000" lvl="1" indent="-457200"/>
            <a:r>
              <a:rPr lang="fi-FI" dirty="0" smtClean="0"/>
              <a:t>Huomioitava pihan toimintojen (mm. leikkitelineet) sijoittelussa</a:t>
            </a:r>
          </a:p>
          <a:p>
            <a:pPr marL="1143000" lvl="1" indent="-457200"/>
            <a:r>
              <a:rPr lang="fi-FI" dirty="0" smtClean="0"/>
              <a:t>Huolehdittava, että pihan kantavuus on riittävä pelastusajoneuvoille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2DD1-F18C-4091-9C2A-78F1E4B8B62D}" type="datetime1">
              <a:rPr lang="fi-FI" smtClean="0"/>
              <a:t>26.1.2018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Pekka Stenman/KAPA/KAUPSU/LISU</a:t>
            </a:r>
          </a:p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EA14-B5AF-4DD0-A232-43768E13A659}" type="slidenum">
              <a:rPr lang="fi-FI" smtClean="0"/>
              <a:t>9</a:t>
            </a:fld>
            <a:endParaRPr lang="fi-FI"/>
          </a:p>
        </p:txBody>
      </p:sp>
      <p:grpSp>
        <p:nvGrpSpPr>
          <p:cNvPr id="23" name="Ryhmä 22"/>
          <p:cNvGrpSpPr/>
          <p:nvPr/>
        </p:nvGrpSpPr>
        <p:grpSpPr>
          <a:xfrm>
            <a:off x="7484565" y="1825624"/>
            <a:ext cx="4064235" cy="4253899"/>
            <a:chOff x="7484565" y="1825624"/>
            <a:chExt cx="4064235" cy="4253899"/>
          </a:xfrm>
        </p:grpSpPr>
        <p:pic>
          <p:nvPicPr>
            <p:cNvPr id="8" name="Kuva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84565" y="1825624"/>
              <a:ext cx="4064235" cy="4253899"/>
            </a:xfrm>
            <a:prstGeom prst="rect">
              <a:avLst/>
            </a:prstGeom>
          </p:spPr>
        </p:pic>
        <p:sp>
          <p:nvSpPr>
            <p:cNvPr id="9" name="Tekstiruutu 8"/>
            <p:cNvSpPr txBox="1"/>
            <p:nvPr/>
          </p:nvSpPr>
          <p:spPr>
            <a:xfrm>
              <a:off x="8497391" y="4727284"/>
              <a:ext cx="758627" cy="2419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fi-FI" sz="1100" dirty="0" smtClean="0"/>
                <a:t>Huoltotasku</a:t>
              </a:r>
              <a:endParaRPr lang="fi-FI" sz="1100" dirty="0"/>
            </a:p>
          </p:txBody>
        </p:sp>
        <p:cxnSp>
          <p:nvCxnSpPr>
            <p:cNvPr id="10" name="Suora nuoliyhdysviiva 9"/>
            <p:cNvCxnSpPr>
              <a:stCxn id="9" idx="0"/>
            </p:cNvCxnSpPr>
            <p:nvPr/>
          </p:nvCxnSpPr>
          <p:spPr>
            <a:xfrm flipV="1">
              <a:off x="8876705" y="4356791"/>
              <a:ext cx="1" cy="370493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Puolivapaa piirto 11"/>
            <p:cNvSpPr/>
            <p:nvPr/>
          </p:nvSpPr>
          <p:spPr>
            <a:xfrm rot="21300000">
              <a:off x="8787396" y="4186193"/>
              <a:ext cx="242098" cy="199164"/>
            </a:xfrm>
            <a:custGeom>
              <a:avLst/>
              <a:gdLst>
                <a:gd name="connsiteX0" fmla="*/ 0 w 296563"/>
                <a:gd name="connsiteY0" fmla="*/ 82378 h 115329"/>
                <a:gd name="connsiteX1" fmla="*/ 41190 w 296563"/>
                <a:gd name="connsiteY1" fmla="*/ 0 h 115329"/>
                <a:gd name="connsiteX2" fmla="*/ 296563 w 296563"/>
                <a:gd name="connsiteY2" fmla="*/ 115329 h 115329"/>
                <a:gd name="connsiteX3" fmla="*/ 296563 w 296563"/>
                <a:gd name="connsiteY3" fmla="*/ 115329 h 115329"/>
                <a:gd name="connsiteX4" fmla="*/ 0 w 296563"/>
                <a:gd name="connsiteY4" fmla="*/ 82378 h 115329"/>
                <a:gd name="connsiteX0" fmla="*/ 0 w 296563"/>
                <a:gd name="connsiteY0" fmla="*/ 82378 h 171547"/>
                <a:gd name="connsiteX1" fmla="*/ 41190 w 296563"/>
                <a:gd name="connsiteY1" fmla="*/ 0 h 171547"/>
                <a:gd name="connsiteX2" fmla="*/ 296563 w 296563"/>
                <a:gd name="connsiteY2" fmla="*/ 115329 h 171547"/>
                <a:gd name="connsiteX3" fmla="*/ 296563 w 296563"/>
                <a:gd name="connsiteY3" fmla="*/ 115329 h 171547"/>
                <a:gd name="connsiteX4" fmla="*/ 258856 w 296563"/>
                <a:gd name="connsiteY4" fmla="*/ 171496 h 171547"/>
                <a:gd name="connsiteX5" fmla="*/ 0 w 296563"/>
                <a:gd name="connsiteY5" fmla="*/ 82378 h 171547"/>
                <a:gd name="connsiteX0" fmla="*/ 0 w 296563"/>
                <a:gd name="connsiteY0" fmla="*/ 82378 h 171531"/>
                <a:gd name="connsiteX1" fmla="*/ 41190 w 296563"/>
                <a:gd name="connsiteY1" fmla="*/ 0 h 171531"/>
                <a:gd name="connsiteX2" fmla="*/ 296563 w 296563"/>
                <a:gd name="connsiteY2" fmla="*/ 115329 h 171531"/>
                <a:gd name="connsiteX3" fmla="*/ 242530 w 296563"/>
                <a:gd name="connsiteY3" fmla="*/ 86235 h 171531"/>
                <a:gd name="connsiteX4" fmla="*/ 258856 w 296563"/>
                <a:gd name="connsiteY4" fmla="*/ 171496 h 171531"/>
                <a:gd name="connsiteX5" fmla="*/ 0 w 296563"/>
                <a:gd name="connsiteY5" fmla="*/ 82378 h 171531"/>
                <a:gd name="connsiteX0" fmla="*/ 0 w 296563"/>
                <a:gd name="connsiteY0" fmla="*/ 82378 h 146606"/>
                <a:gd name="connsiteX1" fmla="*/ 41190 w 296563"/>
                <a:gd name="connsiteY1" fmla="*/ 0 h 146606"/>
                <a:gd name="connsiteX2" fmla="*/ 296563 w 296563"/>
                <a:gd name="connsiteY2" fmla="*/ 115329 h 146606"/>
                <a:gd name="connsiteX3" fmla="*/ 242530 w 296563"/>
                <a:gd name="connsiteY3" fmla="*/ 86235 h 146606"/>
                <a:gd name="connsiteX4" fmla="*/ 208979 w 296563"/>
                <a:gd name="connsiteY4" fmla="*/ 146558 h 146606"/>
                <a:gd name="connsiteX5" fmla="*/ 0 w 296563"/>
                <a:gd name="connsiteY5" fmla="*/ 82378 h 146606"/>
                <a:gd name="connsiteX0" fmla="*/ 0 w 242530"/>
                <a:gd name="connsiteY0" fmla="*/ 82378 h 146606"/>
                <a:gd name="connsiteX1" fmla="*/ 41190 w 242530"/>
                <a:gd name="connsiteY1" fmla="*/ 0 h 146606"/>
                <a:gd name="connsiteX2" fmla="*/ 242530 w 242530"/>
                <a:gd name="connsiteY2" fmla="*/ 86235 h 146606"/>
                <a:gd name="connsiteX3" fmla="*/ 208979 w 242530"/>
                <a:gd name="connsiteY3" fmla="*/ 146558 h 146606"/>
                <a:gd name="connsiteX4" fmla="*/ 0 w 242530"/>
                <a:gd name="connsiteY4" fmla="*/ 82378 h 146606"/>
                <a:gd name="connsiteX0" fmla="*/ 0 w 242530"/>
                <a:gd name="connsiteY0" fmla="*/ 78222 h 142450"/>
                <a:gd name="connsiteX1" fmla="*/ 32877 w 242530"/>
                <a:gd name="connsiteY1" fmla="*/ 0 h 142450"/>
                <a:gd name="connsiteX2" fmla="*/ 242530 w 242530"/>
                <a:gd name="connsiteY2" fmla="*/ 82079 h 142450"/>
                <a:gd name="connsiteX3" fmla="*/ 208979 w 242530"/>
                <a:gd name="connsiteY3" fmla="*/ 142402 h 142450"/>
                <a:gd name="connsiteX4" fmla="*/ 0 w 242530"/>
                <a:gd name="connsiteY4" fmla="*/ 78222 h 142450"/>
                <a:gd name="connsiteX0" fmla="*/ 0 w 234218"/>
                <a:gd name="connsiteY0" fmla="*/ 78222 h 142450"/>
                <a:gd name="connsiteX1" fmla="*/ 24565 w 234218"/>
                <a:gd name="connsiteY1" fmla="*/ 0 h 142450"/>
                <a:gd name="connsiteX2" fmla="*/ 234218 w 234218"/>
                <a:gd name="connsiteY2" fmla="*/ 82079 h 142450"/>
                <a:gd name="connsiteX3" fmla="*/ 200667 w 234218"/>
                <a:gd name="connsiteY3" fmla="*/ 142402 h 142450"/>
                <a:gd name="connsiteX4" fmla="*/ 0 w 234218"/>
                <a:gd name="connsiteY4" fmla="*/ 78222 h 142450"/>
                <a:gd name="connsiteX0" fmla="*/ 0 w 234218"/>
                <a:gd name="connsiteY0" fmla="*/ 65753 h 129981"/>
                <a:gd name="connsiteX1" fmla="*/ 24565 w 234218"/>
                <a:gd name="connsiteY1" fmla="*/ 0 h 129981"/>
                <a:gd name="connsiteX2" fmla="*/ 234218 w 234218"/>
                <a:gd name="connsiteY2" fmla="*/ 69610 h 129981"/>
                <a:gd name="connsiteX3" fmla="*/ 200667 w 234218"/>
                <a:gd name="connsiteY3" fmla="*/ 129933 h 129981"/>
                <a:gd name="connsiteX4" fmla="*/ 0 w 234218"/>
                <a:gd name="connsiteY4" fmla="*/ 65753 h 129981"/>
                <a:gd name="connsiteX0" fmla="*/ 0 w 210729"/>
                <a:gd name="connsiteY0" fmla="*/ 65753 h 129973"/>
                <a:gd name="connsiteX1" fmla="*/ 24565 w 210729"/>
                <a:gd name="connsiteY1" fmla="*/ 0 h 129973"/>
                <a:gd name="connsiteX2" fmla="*/ 200967 w 210729"/>
                <a:gd name="connsiteY2" fmla="*/ 57141 h 129973"/>
                <a:gd name="connsiteX3" fmla="*/ 200667 w 210729"/>
                <a:gd name="connsiteY3" fmla="*/ 129933 h 129973"/>
                <a:gd name="connsiteX4" fmla="*/ 0 w 210729"/>
                <a:gd name="connsiteY4" fmla="*/ 65753 h 129973"/>
                <a:gd name="connsiteX0" fmla="*/ 0 w 200967"/>
                <a:gd name="connsiteY0" fmla="*/ 65753 h 129973"/>
                <a:gd name="connsiteX1" fmla="*/ 24565 w 200967"/>
                <a:gd name="connsiteY1" fmla="*/ 0 h 129973"/>
                <a:gd name="connsiteX2" fmla="*/ 200967 w 200967"/>
                <a:gd name="connsiteY2" fmla="*/ 57141 h 129973"/>
                <a:gd name="connsiteX3" fmla="*/ 163260 w 200967"/>
                <a:gd name="connsiteY3" fmla="*/ 129933 h 129973"/>
                <a:gd name="connsiteX4" fmla="*/ 0 w 200967"/>
                <a:gd name="connsiteY4" fmla="*/ 65753 h 129973"/>
                <a:gd name="connsiteX0" fmla="*/ 0 w 209280"/>
                <a:gd name="connsiteY0" fmla="*/ 65753 h 129984"/>
                <a:gd name="connsiteX1" fmla="*/ 24565 w 209280"/>
                <a:gd name="connsiteY1" fmla="*/ 0 h 129984"/>
                <a:gd name="connsiteX2" fmla="*/ 209280 w 209280"/>
                <a:gd name="connsiteY2" fmla="*/ 73767 h 129984"/>
                <a:gd name="connsiteX3" fmla="*/ 163260 w 209280"/>
                <a:gd name="connsiteY3" fmla="*/ 129933 h 129984"/>
                <a:gd name="connsiteX4" fmla="*/ 0 w 209280"/>
                <a:gd name="connsiteY4" fmla="*/ 65753 h 129984"/>
                <a:gd name="connsiteX0" fmla="*/ 0 w 209280"/>
                <a:gd name="connsiteY0" fmla="*/ 65753 h 130032"/>
                <a:gd name="connsiteX1" fmla="*/ 24565 w 209280"/>
                <a:gd name="connsiteY1" fmla="*/ 0 h 130032"/>
                <a:gd name="connsiteX2" fmla="*/ 209280 w 209280"/>
                <a:gd name="connsiteY2" fmla="*/ 73767 h 130032"/>
                <a:gd name="connsiteX3" fmla="*/ 163260 w 209280"/>
                <a:gd name="connsiteY3" fmla="*/ 129933 h 130032"/>
                <a:gd name="connsiteX4" fmla="*/ 0 w 209280"/>
                <a:gd name="connsiteY4" fmla="*/ 65753 h 130032"/>
                <a:gd name="connsiteX0" fmla="*/ 0 w 188498"/>
                <a:gd name="connsiteY0" fmla="*/ 65753 h 130021"/>
                <a:gd name="connsiteX1" fmla="*/ 24565 w 188498"/>
                <a:gd name="connsiteY1" fmla="*/ 0 h 130021"/>
                <a:gd name="connsiteX2" fmla="*/ 188498 w 188498"/>
                <a:gd name="connsiteY2" fmla="*/ 69611 h 130021"/>
                <a:gd name="connsiteX3" fmla="*/ 163260 w 188498"/>
                <a:gd name="connsiteY3" fmla="*/ 129933 h 130021"/>
                <a:gd name="connsiteX4" fmla="*/ 0 w 188498"/>
                <a:gd name="connsiteY4" fmla="*/ 65753 h 130021"/>
                <a:gd name="connsiteX0" fmla="*/ 0 w 188498"/>
                <a:gd name="connsiteY0" fmla="*/ 65753 h 129933"/>
                <a:gd name="connsiteX1" fmla="*/ 24565 w 188498"/>
                <a:gd name="connsiteY1" fmla="*/ 0 h 129933"/>
                <a:gd name="connsiteX2" fmla="*/ 188498 w 188498"/>
                <a:gd name="connsiteY2" fmla="*/ 69611 h 129933"/>
                <a:gd name="connsiteX3" fmla="*/ 163260 w 188498"/>
                <a:gd name="connsiteY3" fmla="*/ 129933 h 129933"/>
                <a:gd name="connsiteX4" fmla="*/ 0 w 188498"/>
                <a:gd name="connsiteY4" fmla="*/ 65753 h 129933"/>
                <a:gd name="connsiteX0" fmla="*/ 0 w 188498"/>
                <a:gd name="connsiteY0" fmla="*/ 65753 h 129933"/>
                <a:gd name="connsiteX1" fmla="*/ 24565 w 188498"/>
                <a:gd name="connsiteY1" fmla="*/ 0 h 129933"/>
                <a:gd name="connsiteX2" fmla="*/ 188498 w 188498"/>
                <a:gd name="connsiteY2" fmla="*/ 69611 h 129933"/>
                <a:gd name="connsiteX3" fmla="*/ 163260 w 188498"/>
                <a:gd name="connsiteY3" fmla="*/ 129933 h 129933"/>
                <a:gd name="connsiteX4" fmla="*/ 0 w 188498"/>
                <a:gd name="connsiteY4" fmla="*/ 65753 h 129933"/>
                <a:gd name="connsiteX0" fmla="*/ 0 w 188975"/>
                <a:gd name="connsiteY0" fmla="*/ 65753 h 134482"/>
                <a:gd name="connsiteX1" fmla="*/ 24565 w 188975"/>
                <a:gd name="connsiteY1" fmla="*/ 0 h 134482"/>
                <a:gd name="connsiteX2" fmla="*/ 188498 w 188975"/>
                <a:gd name="connsiteY2" fmla="*/ 69611 h 134482"/>
                <a:gd name="connsiteX3" fmla="*/ 186006 w 188975"/>
                <a:gd name="connsiteY3" fmla="*/ 134482 h 134482"/>
                <a:gd name="connsiteX4" fmla="*/ 0 w 188975"/>
                <a:gd name="connsiteY4" fmla="*/ 65753 h 134482"/>
                <a:gd name="connsiteX0" fmla="*/ 0 w 206695"/>
                <a:gd name="connsiteY0" fmla="*/ 65753 h 134482"/>
                <a:gd name="connsiteX1" fmla="*/ 24565 w 206695"/>
                <a:gd name="connsiteY1" fmla="*/ 0 h 134482"/>
                <a:gd name="connsiteX2" fmla="*/ 206695 w 206695"/>
                <a:gd name="connsiteY2" fmla="*/ 69611 h 134482"/>
                <a:gd name="connsiteX3" fmla="*/ 186006 w 206695"/>
                <a:gd name="connsiteY3" fmla="*/ 134482 h 134482"/>
                <a:gd name="connsiteX4" fmla="*/ 0 w 206695"/>
                <a:gd name="connsiteY4" fmla="*/ 65753 h 134482"/>
                <a:gd name="connsiteX0" fmla="*/ 0 w 206695"/>
                <a:gd name="connsiteY0" fmla="*/ 65753 h 134482"/>
                <a:gd name="connsiteX1" fmla="*/ 24565 w 206695"/>
                <a:gd name="connsiteY1" fmla="*/ 0 h 134482"/>
                <a:gd name="connsiteX2" fmla="*/ 206695 w 206695"/>
                <a:gd name="connsiteY2" fmla="*/ 69611 h 134482"/>
                <a:gd name="connsiteX3" fmla="*/ 186006 w 206695"/>
                <a:gd name="connsiteY3" fmla="*/ 134482 h 134482"/>
                <a:gd name="connsiteX4" fmla="*/ 0 w 206695"/>
                <a:gd name="connsiteY4" fmla="*/ 65753 h 134482"/>
                <a:gd name="connsiteX0" fmla="*/ 0 w 206695"/>
                <a:gd name="connsiteY0" fmla="*/ 65753 h 134482"/>
                <a:gd name="connsiteX1" fmla="*/ 24565 w 206695"/>
                <a:gd name="connsiteY1" fmla="*/ 0 h 134482"/>
                <a:gd name="connsiteX2" fmla="*/ 206695 w 206695"/>
                <a:gd name="connsiteY2" fmla="*/ 69611 h 134482"/>
                <a:gd name="connsiteX3" fmla="*/ 186006 w 206695"/>
                <a:gd name="connsiteY3" fmla="*/ 134482 h 134482"/>
                <a:gd name="connsiteX4" fmla="*/ 0 w 206695"/>
                <a:gd name="connsiteY4" fmla="*/ 65753 h 134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695" h="134482">
                  <a:moveTo>
                    <a:pt x="0" y="65753"/>
                  </a:moveTo>
                  <a:lnTo>
                    <a:pt x="24565" y="0"/>
                  </a:lnTo>
                  <a:lnTo>
                    <a:pt x="206695" y="69611"/>
                  </a:lnTo>
                  <a:cubicBezTo>
                    <a:pt x="206431" y="88595"/>
                    <a:pt x="198625" y="117969"/>
                    <a:pt x="186006" y="134482"/>
                  </a:cubicBezTo>
                  <a:lnTo>
                    <a:pt x="0" y="65753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Tekstiruutu 12"/>
            <p:cNvSpPr txBox="1"/>
            <p:nvPr/>
          </p:nvSpPr>
          <p:spPr>
            <a:xfrm>
              <a:off x="8927478" y="2763230"/>
              <a:ext cx="864000" cy="411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fi-FI" sz="1100" dirty="0" smtClean="0"/>
                <a:t>Pelastusreitti-vaihtoehdot</a:t>
              </a:r>
              <a:endParaRPr lang="fi-FI" sz="1100" dirty="0"/>
            </a:p>
          </p:txBody>
        </p:sp>
        <p:cxnSp>
          <p:nvCxnSpPr>
            <p:cNvPr id="14" name="Suora nuoliyhdysviiva 13"/>
            <p:cNvCxnSpPr>
              <a:stCxn id="13" idx="2"/>
            </p:cNvCxnSpPr>
            <p:nvPr/>
          </p:nvCxnSpPr>
          <p:spPr>
            <a:xfrm flipH="1">
              <a:off x="9085736" y="3174487"/>
              <a:ext cx="273742" cy="272515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uora yhdysviiva 20"/>
            <p:cNvCxnSpPr/>
            <p:nvPr/>
          </p:nvCxnSpPr>
          <p:spPr>
            <a:xfrm>
              <a:off x="9123755" y="4167312"/>
              <a:ext cx="612427" cy="217160"/>
            </a:xfrm>
            <a:prstGeom prst="line">
              <a:avLst/>
            </a:prstGeom>
            <a:ln w="571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uora yhdysviiva 14"/>
            <p:cNvCxnSpPr/>
            <p:nvPr/>
          </p:nvCxnSpPr>
          <p:spPr>
            <a:xfrm>
              <a:off x="8779177" y="3435103"/>
              <a:ext cx="476841" cy="167888"/>
            </a:xfrm>
            <a:prstGeom prst="line">
              <a:avLst/>
            </a:prstGeom>
            <a:ln w="571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uora nuoliyhdysviiva 19"/>
            <p:cNvCxnSpPr>
              <a:stCxn id="13" idx="2"/>
            </p:cNvCxnSpPr>
            <p:nvPr/>
          </p:nvCxnSpPr>
          <p:spPr>
            <a:xfrm>
              <a:off x="9359478" y="3174487"/>
              <a:ext cx="89322" cy="100153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247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Tampere väri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EA529"/>
      </a:accent1>
      <a:accent2>
        <a:srgbClr val="BB3B20"/>
      </a:accent2>
      <a:accent3>
        <a:srgbClr val="005394"/>
      </a:accent3>
      <a:accent4>
        <a:srgbClr val="488433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mpere PP kirjasimet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mpere Blank.potx" id="{CE16A08A-6A75-426C-BAA6-D85A3AE63419}" vid="{0ADF22E1-A3C7-48FC-BBBA-8BDA64F0E1D6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Tampere fi</Template>
  <TotalTime>650</TotalTime>
  <Words>657</Words>
  <Application>Microsoft Office PowerPoint</Application>
  <PresentationFormat>Laajakuva</PresentationFormat>
  <Paragraphs>152</Paragraphs>
  <Slides>12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Office-teema</vt:lpstr>
      <vt:lpstr>Lielahden päiväkodin asemakaavahanke</vt:lpstr>
      <vt:lpstr>Lielahden päiväkotihanke</vt:lpstr>
      <vt:lpstr>Liikenneverkko ja liikennemäärät</vt:lpstr>
      <vt:lpstr>Jalankulun reitit ja suojateiden paikat</vt:lpstr>
      <vt:lpstr>Pyöräilyn reitit</vt:lpstr>
      <vt:lpstr>Joukkoliikenteen saavutettavuus</vt:lpstr>
      <vt:lpstr>Tontille ajo ja pysäköinti, nykytila</vt:lpstr>
      <vt:lpstr>Tontille ajo ja pysäköinti, tavoitetila</vt:lpstr>
      <vt:lpstr>Huoltoliikenne ja pelastustiet</vt:lpstr>
      <vt:lpstr>Hankkeen liikenteelliset vaikutukset</vt:lpstr>
      <vt:lpstr>Jatkotoimenpidetarpeet</vt:lpstr>
      <vt:lpstr>Yhteenveto</vt:lpstr>
    </vt:vector>
  </TitlesOfParts>
  <Company>Seutu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Lielahden päiväkodin asemakaavahanke</dc:title>
  <dc:creator>Stenman Pekka</dc:creator>
  <cp:lastModifiedBy>Stenman Pekka</cp:lastModifiedBy>
  <cp:revision>170</cp:revision>
  <dcterms:created xsi:type="dcterms:W3CDTF">2017-10-05T10:43:14Z</dcterms:created>
  <dcterms:modified xsi:type="dcterms:W3CDTF">2018-01-26T08:54:40Z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742418561</vt:i4>
  </property>
  <property fmtid="{D5CDD505-2E9C-101B-9397-08002B2CF9AE}" pid="3" name="_NewReviewCycle">
    <vt:lpwstr/>
  </property>
  <property fmtid="{D5CDD505-2E9C-101B-9397-08002B2CF9AE}" pid="4" name="_EmailSubject">
    <vt:lpwstr>Lielahden päiväkoti</vt:lpwstr>
  </property>
  <property fmtid="{D5CDD505-2E9C-101B-9397-08002B2CF9AE}" pid="5" name="_AuthorEmail">
    <vt:lpwstr>pekka.stenman@tampere.fi</vt:lpwstr>
  </property>
  <property fmtid="{D5CDD505-2E9C-101B-9397-08002B2CF9AE}" pid="6" name="_AuthorEmailDisplayName">
    <vt:lpwstr>Stenman Pekka</vt:lpwstr>
  </property>
</Properties>
</file>